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92" r:id="rId3"/>
    <p:sldMasterId id="2147483799" r:id="rId4"/>
  </p:sldMasterIdLst>
  <p:notesMasterIdLst>
    <p:notesMasterId r:id="rId26"/>
  </p:notesMasterIdLst>
  <p:sldIdLst>
    <p:sldId id="2400" r:id="rId5"/>
    <p:sldId id="886" r:id="rId6"/>
    <p:sldId id="2401" r:id="rId7"/>
    <p:sldId id="721" r:id="rId8"/>
    <p:sldId id="2451" r:id="rId9"/>
    <p:sldId id="2464" r:id="rId10"/>
    <p:sldId id="2402" r:id="rId11"/>
    <p:sldId id="2454" r:id="rId12"/>
    <p:sldId id="2456" r:id="rId13"/>
    <p:sldId id="2453" r:id="rId14"/>
    <p:sldId id="2403" r:id="rId15"/>
    <p:sldId id="2457" r:id="rId16"/>
    <p:sldId id="2452" r:id="rId17"/>
    <p:sldId id="2404" r:id="rId18"/>
    <p:sldId id="2463" r:id="rId19"/>
    <p:sldId id="2460" r:id="rId20"/>
    <p:sldId id="2465" r:id="rId21"/>
    <p:sldId id="2449" r:id="rId22"/>
    <p:sldId id="2418" r:id="rId23"/>
    <p:sldId id="239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1CC92B-3F20-F87F-7229-794AACF7370C}" name="Martin, Christopher" initials="CM" userId="S::cbm2755@eid.utexas.edu::f4c43c62-e022-4743-bc33-36cf1ff69cf1" providerId="AD"/>
  <p188:author id="{E90A395F-CF74-7B2E-EF4E-1E4B7E731B94}" name="Martin, Christopher" initials="CM" userId="S::christopher.martin@austin.utexas.edu::f4c43c62-e022-4743-bc33-36cf1ff69c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7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1111" autoAdjust="0"/>
  </p:normalViewPr>
  <p:slideViewPr>
    <p:cSldViewPr snapToGrid="0">
      <p:cViewPr varScale="1">
        <p:scale>
          <a:sx n="75" d="100"/>
          <a:sy n="75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DD72-271E-41D4-8277-79D8D2E333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50560-0923-4EBF-82CD-04428ED9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265DF-0513-614A-BADE-6DDBD7122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1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2645A-1823-DB1D-8360-C77642B5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1060C9-B5E5-FB38-A276-739F1E258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CA4CA-7AE2-0EC2-935A-E18AA4AFE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-So, MPPI control fits well with R2R manufacturing systems and it addresses all of the key challenges that we have identified. </a:t>
            </a:r>
          </a:p>
          <a:p>
            <a:r>
              <a:rPr lang="en-US" dirty="0"/>
              <a:t>-Computationally efficient</a:t>
            </a:r>
          </a:p>
          <a:p>
            <a:r>
              <a:rPr lang="en-US" dirty="0"/>
              <a:t>-Exact, no approximation</a:t>
            </a:r>
          </a:p>
          <a:p>
            <a:r>
              <a:rPr lang="en-US" dirty="0"/>
              <a:t>-High-performance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E27C-8AB8-9226-CE29-E16536143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9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9AF4-3E11-AFC3-DA07-7008560B7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0FA02-912C-266A-3581-54DB8C00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1B641-1D08-91FE-C2DE-751277A13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 quickly over this part.</a:t>
            </a:r>
          </a:p>
          <a:p>
            <a:r>
              <a:rPr lang="en-US" dirty="0"/>
              <a:t>-State that the simulation environment is meant to mimic a typical industrial R2R line.</a:t>
            </a:r>
          </a:p>
          <a:p>
            <a:r>
              <a:rPr lang="en-US" dirty="0"/>
              <a:t>-Just state the three controllers</a:t>
            </a:r>
          </a:p>
          <a:p>
            <a:r>
              <a:rPr lang="en-US" dirty="0"/>
              <a:t>-State the purpose (Activate the animation)</a:t>
            </a:r>
          </a:p>
          <a:p>
            <a:r>
              <a:rPr lang="en-US" dirty="0"/>
              <a:t>-Highlight the sampling time of 10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8255-ECF2-C041-3BAD-A9E4CD45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DC9C-4EA2-1860-BAE6-D484C2CB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F8355-EC04-ACC0-5C5C-1BFA799D9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74350-EE72-A27D-F12B-1240DF0D3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here are the results</a:t>
            </a:r>
          </a:p>
          <a:p>
            <a:r>
              <a:rPr lang="en-US" dirty="0"/>
              <a:t>-Just follow the animations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0AA47-E605-2B2F-3774-295217775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1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C3871-9490-90B9-637E-9737E9FA7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51EEA-1A7C-51F5-CE5C-220F359B4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2CA56-D4DD-717A-1903-1610ECF2F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 quickly</a:t>
            </a:r>
          </a:p>
          <a:p>
            <a:r>
              <a:rPr lang="en-US" dirty="0"/>
              <a:t>-And this is just an illustration of how the MPPI control approach works for this simulation</a:t>
            </a:r>
          </a:p>
          <a:p>
            <a:r>
              <a:rPr lang="en-US" dirty="0"/>
              <a:t>-You can see in each window we are simulating forward online and then taking a weighted average of the best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017A-CBDE-DBE0-47F9-6C2194763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6DCF-5D3E-7BF9-6C70-D19708AF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76EAA-899D-0F62-0E23-08987862A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697386-9284-5A7A-0AA6-9986D6DEE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-Read the bullet points</a:t>
            </a:r>
          </a:p>
          <a:p>
            <a:r>
              <a:rPr lang="en-US" dirty="0"/>
              <a:t>-Instead of structure fit, we formulate R2R control into </a:t>
            </a:r>
            <a:r>
              <a:rPr lang="en-US" dirty="0" err="1"/>
              <a:t>mppi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919C-DE5F-525D-5883-888921E03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6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-Just say: Here is the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50560-0923-4EBF-82CD-04428ED94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-Define R2R manufacturing</a:t>
            </a:r>
          </a:p>
          <a:p>
            <a:r>
              <a:rPr lang="en-US" dirty="0"/>
              <a:t>-Give benefits</a:t>
            </a:r>
          </a:p>
          <a:p>
            <a:r>
              <a:rPr lang="en-US" dirty="0"/>
              <a:t>-Give advanced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50560-0923-4EBF-82CD-04428ED94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5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EE153-55E8-02AA-DA8A-B2346B1FD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B5EDB-A13D-4274-807C-12221D9F4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45E80-8FF2-E338-F2D8-8A2C431D2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-Points to emphasize</a:t>
            </a:r>
          </a:p>
          <a:p>
            <a:r>
              <a:rPr lang="en-US" dirty="0"/>
              <a:t>	Large-scale</a:t>
            </a:r>
          </a:p>
          <a:p>
            <a:r>
              <a:rPr lang="en-US" dirty="0"/>
              <a:t>	Nonlinear modeling information and disturbance information</a:t>
            </a:r>
          </a:p>
          <a:p>
            <a:r>
              <a:rPr lang="en-US" dirty="0"/>
              <a:t>	We need high tension performance for advanced applications. Specifically register error in high-precision printing.</a:t>
            </a:r>
          </a:p>
          <a:p>
            <a:r>
              <a:rPr lang="en-US" dirty="0"/>
              <a:t>-Ask question</a:t>
            </a:r>
          </a:p>
          <a:p>
            <a:r>
              <a:rPr lang="en-US" dirty="0"/>
              <a:t>-Our assertion is that MPPI is a good candidate to control this system, meeting these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8E19-7186-2731-0242-BE561C4CD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25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5A12E-5E81-1AE6-52CC-68D925F8B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D6983-0DF3-5991-3A11-DC2551393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91D3C-C2C2-B45F-3E54-B54E229B4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measure the state using encoders and loadcells</a:t>
            </a:r>
          </a:p>
          <a:p>
            <a:r>
              <a:rPr lang="en-US" dirty="0"/>
              <a:t>-Feed measured state into the MPPI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-Explain connection between path integral control and MPPI</a:t>
            </a:r>
          </a:p>
          <a:p>
            <a:r>
              <a:rPr lang="en-US" dirty="0"/>
              <a:t>-The key idea of path integral control is that, given certain conditions, we can calculate the optimal control signal with a purely Monte-</a:t>
            </a:r>
            <a:r>
              <a:rPr lang="en-US" dirty="0" err="1"/>
              <a:t>carlo</a:t>
            </a:r>
            <a:r>
              <a:rPr lang="en-US" dirty="0"/>
              <a:t> approach. We do not need to solve any QPs to get the optimal control solution over the prediction horizon.</a:t>
            </a:r>
          </a:p>
          <a:p>
            <a:r>
              <a:rPr lang="en-US" dirty="0"/>
              <a:t>-This approach is enabled by GPUs</a:t>
            </a:r>
          </a:p>
          <a:p>
            <a:r>
              <a:rPr lang="en-US" dirty="0"/>
              <a:t>-MPPI is path integral control in a receding horizon framework.</a:t>
            </a:r>
          </a:p>
          <a:p>
            <a:r>
              <a:rPr lang="en-US" dirty="0"/>
              <a:t>-Go through each of the key benefits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E180F-7A45-B89F-D26E-B5E112216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5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2DBBC-2A03-1AA1-8C27-C69CBD58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28E64-3C06-1113-ED53-7D172BE5E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AA67A-A4DF-998F-80C5-818B3D226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-Transition into Path Integral control. Fixed-horizon</a:t>
            </a:r>
          </a:p>
          <a:p>
            <a:r>
              <a:rPr lang="en-US" dirty="0"/>
              <a:t>-Go through each of the basic ideas</a:t>
            </a:r>
          </a:p>
          <a:p>
            <a:r>
              <a:rPr lang="en-US" dirty="0"/>
              <a:t>-Bring up the benefits, hit the top three points</a:t>
            </a:r>
          </a:p>
          <a:p>
            <a:r>
              <a:rPr lang="en-US" dirty="0"/>
              <a:t>-Mention that path integral control is often applied in the autonomous driving setting. Go over example.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8054-85CC-CA25-02AA-5F1E00C9F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15DBF-160E-1F15-34C9-1C2DEE359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7E802-2472-E94A-3014-4D0AEFD89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A275D-14C7-0D5E-DCDD-0CCA18612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-Seems too good to be true. There is a catch.</a:t>
            </a:r>
          </a:p>
          <a:p>
            <a:r>
              <a:rPr lang="en-US" dirty="0"/>
              <a:t>-First, the system has to be separable</a:t>
            </a:r>
          </a:p>
          <a:p>
            <a:r>
              <a:rPr lang="en-US" dirty="0"/>
              <a:t>-Second, the control cost has to have a certain structure.</a:t>
            </a:r>
          </a:p>
          <a:p>
            <a:r>
              <a:rPr lang="en-US" dirty="0"/>
              <a:t>-Then, go over importance sampling</a:t>
            </a:r>
          </a:p>
          <a:p>
            <a:r>
              <a:rPr lang="en-US" dirty="0"/>
              <a:t>-Then, go over optimal control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E00F1-7E83-2D37-D141-17EEF60B9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9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944E8-C945-1983-3CFF-DCAC78EA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4019C-CDDD-DC98-9B27-CBAD06CEE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0555A-7FE1-8530-800C-3F04A641B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-Emphasize that this is the receding-horizon version of path-integral control.</a:t>
            </a:r>
          </a:p>
          <a:p>
            <a:r>
              <a:rPr lang="en-US" dirty="0"/>
              <a:t>-Quickly go over each box.</a:t>
            </a:r>
          </a:p>
          <a:p>
            <a:r>
              <a:rPr lang="en-US" dirty="0"/>
              <a:t>-Make comparison against QP-based NMPC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E704-011F-69B7-A1DE-D4DD50BD9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1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9B65-DFF9-0FFF-1AB7-003637F22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F1E05-34BB-9081-21A0-E40F0CEBE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4F8EA-7C98-A556-79F2-34C098267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how do R2R systems fit into the path integral control framework? Very well</a:t>
            </a:r>
          </a:p>
          <a:p>
            <a:r>
              <a:rPr lang="en-US" dirty="0"/>
              <a:t>-Point out the velocity and tension channels. Emphasize that they are separable</a:t>
            </a:r>
          </a:p>
          <a:p>
            <a:r>
              <a:rPr lang="en-US" dirty="0"/>
              <a:t>-Then go over how they grow linearly because of the series nature of R2R 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22368-14E3-9713-C5FF-789BAE48D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50560-0923-4EBF-82CD-04428ED94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6857" y="0"/>
            <a:ext cx="6495143" cy="6858000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5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87409" y="3429000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82817" y="3429000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48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635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87409" y="2286001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82817" y="2286001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587409" y="457200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982817" y="457200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014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31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219738" y="685801"/>
            <a:ext cx="8017567" cy="42837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85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15124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1002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626880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932758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2015124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321002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626880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932758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468EA-75A5-AE46-91ED-32B208CB3F07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1375124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92313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132671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3028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3050A-621F-A240-8860-03169693DE06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778529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08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62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80194" y="207808"/>
            <a:ext cx="2916596" cy="29165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8490" y="4086741"/>
            <a:ext cx="2488300" cy="24883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77489" y="1527109"/>
            <a:ext cx="3790326" cy="379032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630C85-1319-490C-A55A-A94E7F990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8663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09317E-C9BC-4155-9875-263F3785A1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720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34A975-D270-445F-978C-D727B2E79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778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9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9725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C7962-A054-9444-A1A9-C47A5F12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8E42B-9E8B-034B-A300-D5E598887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4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975695"/>
            <a:ext cx="4891389" cy="5102707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8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3200400"/>
            <a:ext cx="4891389" cy="2878002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428B-BAAF-D24A-813C-EFE1B7B049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444" y="3202595"/>
            <a:ext cx="4891389" cy="2875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3169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70D143-7B80-C34A-B2D1-C71DA302D67F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595713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2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C458EC-46C9-44B1-A20D-600B32CDE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781" y="791029"/>
            <a:ext cx="4174436" cy="5275943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11BF0-FB24-5F40-A2A1-267413685719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41629926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8B2C8-1045-634B-AD89-60BCABADEF0D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6762098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4770784"/>
            <a:ext cx="4448628" cy="2087217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8111D5B9-F686-8B42-830F-41BE0A588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3372" y="0"/>
            <a:ext cx="2225576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7871AEE-7C0B-4342-BDBE-1758B9CEA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2110" y="2713382"/>
            <a:ext cx="2225576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65BFDE83-150B-F940-ADEE-5193AA5A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28110" y="0"/>
            <a:ext cx="2163890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D54248C-1DD1-FB48-B7A9-E66EC682C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9372" y="2077278"/>
            <a:ext cx="2162628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675C5-0D69-7D4A-ADE8-4B85B99E1638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4714992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CD80713-3460-6C4D-98D3-7FCCBBC24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8174" cy="6858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AA4A9DC-0123-D64E-A0F8-15D3CF3D5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0"/>
            <a:ext cx="4868174" cy="3429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52E2F90-47E9-FC42-8E69-E94310D5A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7" y="3580612"/>
            <a:ext cx="4868174" cy="3277388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DFD4300-02D7-E645-B586-E9467DDAC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6009" y="0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E8C8C8-E625-FD4C-A950-F956AA3723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6009" y="2340271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733BFD54-8682-5D48-9508-77E5F49390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6009" y="4680542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3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9255A1-9530-4DF1-BBD4-43FA641167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3373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BD92C-923E-47DA-BA6A-482FBE8C75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9885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738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D7ACE9-7C11-B849-9D74-23E66819B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12192000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1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2B82C27-3D44-3B49-9B36-BCBF9A6D0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4" y="791030"/>
            <a:ext cx="10376452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409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350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0748F-EBFF-A842-B7E0-D3C9A7EA1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15124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1002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626880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932758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2015124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321002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626880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932758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0CB90-9010-D54E-84C0-439D7E61BDE4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1480394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92313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132671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3028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0EEE2-0C02-2148-AAC7-BD034DA08AF2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549902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90DDF-BC4D-D34B-A3DA-3854F0A16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615012" y="4468008"/>
            <a:ext cx="961977" cy="946098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/>
          <a:lstStyle>
            <a:lvl1pPr>
              <a:defRPr sz="5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6741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9061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01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74B531-4361-423C-AB5D-99441DFEF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2085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A9EA16-1108-489A-BB08-9763A8513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84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0072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9558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6367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135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97B93-776C-AC03-201C-F704354FB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3B2C-F964-4AEA-BD1F-D18ECA94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05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217D8-AA74-893B-52B0-471AA229F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3B2C-F964-4AEA-BD1F-D18ECA94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79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B624-51A7-FF74-039B-D1BAEE884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3B2C-F964-4AEA-BD1F-D18ECA94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7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32037"/>
            <a:ext cx="5384800" cy="4144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75E3C-9C20-E0FF-0763-AA32C766F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3B2C-F964-4AEA-BD1F-D18ECA94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57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918" y="855347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6733" y="1227845"/>
            <a:ext cx="6815667" cy="540155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135506"/>
            <a:ext cx="4011084" cy="418909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2ED33-8139-E79B-DCE4-133D2B0A5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53B2C-F964-4AEA-BD1F-D18ECA947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67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0"/>
            <a:ext cx="7315200" cy="80391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34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8A8AF-39D9-4E7F-91F3-FE22651873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5843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2C87A2-1E86-486C-AA1D-EA3EEDEEA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08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AB0412D6-6649-CE47-B4A6-48D7B9A1A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296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450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C7962-A054-9444-A1A9-C47A5F12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55" y="3086468"/>
            <a:ext cx="5759605" cy="68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8E42B-9E8B-034B-A300-D5E598887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255" y="3086468"/>
            <a:ext cx="5759605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9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A99F23-4C54-44DC-89FE-DBBEDDD641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1285" y="986977"/>
            <a:ext cx="3396343" cy="4884047"/>
          </a:xfrm>
          <a:custGeom>
            <a:avLst/>
            <a:gdLst>
              <a:gd name="connsiteX0" fmla="*/ 0 w 6792685"/>
              <a:gd name="connsiteY0" fmla="*/ 0 h 9768093"/>
              <a:gd name="connsiteX1" fmla="*/ 6792685 w 6792685"/>
              <a:gd name="connsiteY1" fmla="*/ 0 h 9768093"/>
              <a:gd name="connsiteX2" fmla="*/ 6792685 w 6792685"/>
              <a:gd name="connsiteY2" fmla="*/ 9768093 h 9768093"/>
              <a:gd name="connsiteX3" fmla="*/ 0 w 6792685"/>
              <a:gd name="connsiteY3" fmla="*/ 9768093 h 976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2685" h="9768093">
                <a:moveTo>
                  <a:pt x="0" y="0"/>
                </a:moveTo>
                <a:lnTo>
                  <a:pt x="6792685" y="0"/>
                </a:lnTo>
                <a:lnTo>
                  <a:pt x="6792685" y="9768093"/>
                </a:lnTo>
                <a:lnTo>
                  <a:pt x="0" y="97680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4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DEA6E15-2B55-40C2-93FA-9E8923078C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519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518574-6818-4A43-B551-CD8D3518D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903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96E0FF-63F0-4636-B2AB-FFDF9B806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400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4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625BA-0ADE-43E0-9BC8-6AB77B4D5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0056" y="1128124"/>
            <a:ext cx="3441696" cy="4553260"/>
          </a:xfrm>
          <a:custGeom>
            <a:avLst/>
            <a:gdLst>
              <a:gd name="connsiteX0" fmla="*/ 0 w 6883391"/>
              <a:gd name="connsiteY0" fmla="*/ 0 h 9106519"/>
              <a:gd name="connsiteX1" fmla="*/ 6883391 w 6883391"/>
              <a:gd name="connsiteY1" fmla="*/ 0 h 9106519"/>
              <a:gd name="connsiteX2" fmla="*/ 6883391 w 6883391"/>
              <a:gd name="connsiteY2" fmla="*/ 9106519 h 9106519"/>
              <a:gd name="connsiteX3" fmla="*/ 0 w 6883391"/>
              <a:gd name="connsiteY3" fmla="*/ 9106519 h 910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391" h="9106519">
                <a:moveTo>
                  <a:pt x="0" y="0"/>
                </a:moveTo>
                <a:lnTo>
                  <a:pt x="6883391" y="0"/>
                </a:lnTo>
                <a:lnTo>
                  <a:pt x="6883391" y="9106519"/>
                </a:lnTo>
                <a:lnTo>
                  <a:pt x="0" y="91065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FEEEC-FE4B-437A-8674-DC797FD8B3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4EC79D-8904-4EC2-9F68-809E7F964B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4058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71B9A5-5B84-4938-B823-A4D003227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9314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E18C1A-2821-4FA4-99E0-9AB862EE02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48800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B68C2E-40EC-46AF-A198-B6089C7870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4058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275F0B-4064-4285-ADD0-8CAD59BD33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99314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8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D43C14-B5DC-4D9B-A793-90DD7D547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43521" y="2032195"/>
            <a:ext cx="4274766" cy="2686293"/>
          </a:xfrm>
          <a:custGeom>
            <a:avLst/>
            <a:gdLst>
              <a:gd name="connsiteX0" fmla="*/ 0 w 8549532"/>
              <a:gd name="connsiteY0" fmla="*/ 0 h 5372586"/>
              <a:gd name="connsiteX1" fmla="*/ 8549532 w 8549532"/>
              <a:gd name="connsiteY1" fmla="*/ 0 h 5372586"/>
              <a:gd name="connsiteX2" fmla="*/ 8549532 w 8549532"/>
              <a:gd name="connsiteY2" fmla="*/ 5372586 h 5372586"/>
              <a:gd name="connsiteX3" fmla="*/ 0 w 8549532"/>
              <a:gd name="connsiteY3" fmla="*/ 5372586 h 53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9532" h="5372586">
                <a:moveTo>
                  <a:pt x="0" y="0"/>
                </a:moveTo>
                <a:lnTo>
                  <a:pt x="8549532" y="0"/>
                </a:lnTo>
                <a:lnTo>
                  <a:pt x="8549532" y="5372586"/>
                </a:lnTo>
                <a:lnTo>
                  <a:pt x="0" y="53725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03E4C-5F9C-DB44-B8CE-0F25B61E3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474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93E504-F96A-45BC-B642-1C7C7F9D86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4825" y="1833869"/>
            <a:ext cx="4075735" cy="2566847"/>
          </a:xfrm>
          <a:custGeom>
            <a:avLst/>
            <a:gdLst>
              <a:gd name="connsiteX0" fmla="*/ 0 w 8151470"/>
              <a:gd name="connsiteY0" fmla="*/ 0 h 5133693"/>
              <a:gd name="connsiteX1" fmla="*/ 8151470 w 8151470"/>
              <a:gd name="connsiteY1" fmla="*/ 0 h 5133693"/>
              <a:gd name="connsiteX2" fmla="*/ 8151470 w 8151470"/>
              <a:gd name="connsiteY2" fmla="*/ 5133693 h 5133693"/>
              <a:gd name="connsiteX3" fmla="*/ 0 w 8151470"/>
              <a:gd name="connsiteY3" fmla="*/ 5133693 h 51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1470" h="5133693">
                <a:moveTo>
                  <a:pt x="0" y="0"/>
                </a:moveTo>
                <a:lnTo>
                  <a:pt x="8151470" y="0"/>
                </a:lnTo>
                <a:lnTo>
                  <a:pt x="8151470" y="5133693"/>
                </a:lnTo>
                <a:lnTo>
                  <a:pt x="0" y="51336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3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1D89F5-E095-4C79-8CC1-B460BCE01B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9451" y="1443626"/>
            <a:ext cx="2965687" cy="3957017"/>
          </a:xfrm>
          <a:custGeom>
            <a:avLst/>
            <a:gdLst>
              <a:gd name="connsiteX0" fmla="*/ 0 w 5931374"/>
              <a:gd name="connsiteY0" fmla="*/ 0 h 7914034"/>
              <a:gd name="connsiteX1" fmla="*/ 5931374 w 5931374"/>
              <a:gd name="connsiteY1" fmla="*/ 0 h 7914034"/>
              <a:gd name="connsiteX2" fmla="*/ 5931374 w 5931374"/>
              <a:gd name="connsiteY2" fmla="*/ 7914034 h 7914034"/>
              <a:gd name="connsiteX3" fmla="*/ 0 w 5931374"/>
              <a:gd name="connsiteY3" fmla="*/ 7914034 h 79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4" h="7914034">
                <a:moveTo>
                  <a:pt x="0" y="0"/>
                </a:moveTo>
                <a:lnTo>
                  <a:pt x="5931374" y="0"/>
                </a:lnTo>
                <a:lnTo>
                  <a:pt x="5931374" y="7914034"/>
                </a:lnTo>
                <a:lnTo>
                  <a:pt x="0" y="791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4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0AE6BC-E02E-4D3F-ABC9-ED1E96A50A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5477" y="1751843"/>
            <a:ext cx="1933410" cy="3418866"/>
          </a:xfrm>
          <a:custGeom>
            <a:avLst/>
            <a:gdLst>
              <a:gd name="connsiteX0" fmla="*/ 0 w 3866819"/>
              <a:gd name="connsiteY0" fmla="*/ 0 h 6837732"/>
              <a:gd name="connsiteX1" fmla="*/ 3866819 w 3866819"/>
              <a:gd name="connsiteY1" fmla="*/ 0 h 6837732"/>
              <a:gd name="connsiteX2" fmla="*/ 3866819 w 3866819"/>
              <a:gd name="connsiteY2" fmla="*/ 6837732 h 6837732"/>
              <a:gd name="connsiteX3" fmla="*/ 0 w 3866819"/>
              <a:gd name="connsiteY3" fmla="*/ 6837732 h 68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6819" h="6837732">
                <a:moveTo>
                  <a:pt x="0" y="0"/>
                </a:moveTo>
                <a:lnTo>
                  <a:pt x="3866819" y="0"/>
                </a:lnTo>
                <a:lnTo>
                  <a:pt x="3866819" y="6837732"/>
                </a:lnTo>
                <a:lnTo>
                  <a:pt x="0" y="68377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7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C3BE8C7-EE0E-8D43-B594-81C45A2155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6290" y="3833813"/>
            <a:ext cx="2179637" cy="2233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78BD3-BB9C-604D-9C6A-14C96D9EB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06182" y="981076"/>
            <a:ext cx="2179637" cy="22155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64BAF14-D82E-444B-94F7-12242AAFD4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6075" y="3833813"/>
            <a:ext cx="2179637" cy="2233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615012" y="4468008"/>
            <a:ext cx="961977" cy="946098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/>
          <a:lstStyle>
            <a:lvl1pPr>
              <a:defRPr sz="5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96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F5EEF-2D5B-4244-B19B-BA12A08E45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866" y="1581151"/>
            <a:ext cx="2169247" cy="216924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02050CF-AC49-4148-BEEB-E69E39F3D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6022" y="1581151"/>
            <a:ext cx="2169247" cy="216924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8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C5F0C-E504-344E-8045-4ACBF4304F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62637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9A5565-39C7-7B43-BE3A-2071F0A58C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83771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082A6F-0835-BF43-B10E-896CACA9B7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4906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757F92-9650-DC4E-860F-9D64EC3D8F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26040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5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CD80713-3460-6C4D-98D3-7FCCBBC24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8174" cy="6858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AA4A9DC-0123-D64E-A0F8-15D3CF3D5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0"/>
            <a:ext cx="4868174" cy="3429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52E2F90-47E9-FC42-8E69-E94310D5A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7" y="3580612"/>
            <a:ext cx="4868174" cy="3277388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DFD4300-02D7-E645-B586-E9467DDAC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6009" y="0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E8C8C8-E625-FD4C-A950-F956AA3723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6009" y="2340271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733BFD54-8682-5D48-9508-77E5F49390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6009" y="4680542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1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D7ACE9-7C11-B849-9D74-23E66819B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12192000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7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2B82C27-3D44-3B49-9B36-BCBF9A6D0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4" y="791030"/>
            <a:ext cx="10376452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E6DE3-ACCA-BB47-BADB-32BEBD333D7D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512AB076-FC4B-744F-B7C2-934A4A641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8760" y="1118681"/>
            <a:ext cx="4174436" cy="4948291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59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5" y="791030"/>
            <a:ext cx="6238461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791029"/>
            <a:ext cx="3959352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729C53F6-628E-4845-B335-A6965D9185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6" y="3552371"/>
            <a:ext cx="3960400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42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6391" y="0"/>
            <a:ext cx="608561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D7230C67-AFF1-6E47-A30F-12A786FB46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079A9D-A4E3-3948-A92F-AD5FEFD31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6391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04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DBE98E20-0F04-B845-A41C-4362BD583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A341B26E-1F15-5544-B304-55A66A1C8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550D4E5E-27B3-4E4E-8F57-4E93E5F731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2DD7A6D-7256-834D-BC45-DCC822658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6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A7CC03C0-2601-CC4B-AA03-F6323D0101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792A1FC-53AF-DF4D-8285-C38AAF68E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7F4F7AD2-E92E-1C48-8999-317C134AD6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EB45581-D52A-8F4E-8591-FCBE3BE75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54F882D-930B-8248-B12D-AD96C39ED8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632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DA1B1D2-7EDD-0F43-9E15-D7A5EDEC5D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448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130D6E8-46BA-2141-940F-9D5A8EB30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816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8B1DE6DE-2B07-A549-B080-1CEEF212B3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69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46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950958-EFAD-A645-AC2C-68C74F40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3647D-5393-4B4F-AC04-2097FAD60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B54AA-0824-2C4D-AE2C-E4CC6DBF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" y="455518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87409" y="3429000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82817" y="3429000"/>
            <a:ext cx="3604591" cy="3428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48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25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982817" y="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587409" y="2286001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82817" y="2286001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587409" y="457200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982817" y="4572002"/>
            <a:ext cx="3604591" cy="22859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D6673C-5208-4981-AA0F-647CA79E5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8286" y="0"/>
            <a:ext cx="7801428" cy="6858000"/>
          </a:xfrm>
          <a:custGeom>
            <a:avLst/>
            <a:gdLst>
              <a:gd name="connsiteX0" fmla="*/ 0 w 15602856"/>
              <a:gd name="connsiteY0" fmla="*/ 0 h 13716000"/>
              <a:gd name="connsiteX1" fmla="*/ 15602856 w 15602856"/>
              <a:gd name="connsiteY1" fmla="*/ 0 h 13716000"/>
              <a:gd name="connsiteX2" fmla="*/ 15602856 w 15602856"/>
              <a:gd name="connsiteY2" fmla="*/ 13716000 h 13716000"/>
              <a:gd name="connsiteX3" fmla="*/ 0 w 156028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2856" h="13716000">
                <a:moveTo>
                  <a:pt x="0" y="0"/>
                </a:moveTo>
                <a:lnTo>
                  <a:pt x="15602856" y="0"/>
                </a:lnTo>
                <a:lnTo>
                  <a:pt x="1560285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83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386270" y="235612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587409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3604591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40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219738" y="685801"/>
            <a:ext cx="8017567" cy="42837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82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15124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1002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626880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932758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2015124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321002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626880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932758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468EA-75A5-AE46-91ED-32B208CB3F07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814733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92313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132671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3028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3050A-621F-A240-8860-03169693DE06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614621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3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1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80194" y="207808"/>
            <a:ext cx="2916596" cy="29165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8490" y="4086741"/>
            <a:ext cx="2488300" cy="24883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77489" y="1527109"/>
            <a:ext cx="3790326" cy="379032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63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67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C7962-A054-9444-A1A9-C47A5F12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8E42B-9E8B-034B-A300-D5E598887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975695"/>
            <a:ext cx="4891389" cy="5102707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9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38ECA-E0A9-4D6C-9D48-69A0C86E6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2285" y="0"/>
            <a:ext cx="11139714" cy="6858000"/>
          </a:xfrm>
          <a:custGeom>
            <a:avLst/>
            <a:gdLst>
              <a:gd name="connsiteX0" fmla="*/ 0 w 22279428"/>
              <a:gd name="connsiteY0" fmla="*/ 0 h 13716000"/>
              <a:gd name="connsiteX1" fmla="*/ 22279428 w 22279428"/>
              <a:gd name="connsiteY1" fmla="*/ 0 h 13716000"/>
              <a:gd name="connsiteX2" fmla="*/ 22279428 w 22279428"/>
              <a:gd name="connsiteY2" fmla="*/ 13716000 h 13716000"/>
              <a:gd name="connsiteX3" fmla="*/ 0 w 222794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9428" h="13716000">
                <a:moveTo>
                  <a:pt x="0" y="0"/>
                </a:moveTo>
                <a:lnTo>
                  <a:pt x="22279428" y="0"/>
                </a:lnTo>
                <a:lnTo>
                  <a:pt x="2227942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5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0484" y="3200400"/>
            <a:ext cx="4891389" cy="2878002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428B-BAAF-D24A-813C-EFE1B7B049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444" y="3202595"/>
            <a:ext cx="4891389" cy="2875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7427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09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C458EC-46C9-44B1-A20D-600B32CDE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781" y="791029"/>
            <a:ext cx="4174436" cy="5275943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11BF0-FB24-5F40-A2A1-267413685719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416391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8B2C8-1045-634B-AD89-60BCABADEF0D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618519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4770784"/>
            <a:ext cx="4448628" cy="2087217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8111D5B9-F686-8B42-830F-41BE0A588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3372" y="0"/>
            <a:ext cx="2225576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7871AEE-7C0B-4342-BDBE-1758B9CEA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2110" y="2713382"/>
            <a:ext cx="2225576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65BFDE83-150B-F940-ADEE-5193AA5A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28110" y="0"/>
            <a:ext cx="2163890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D54248C-1DD1-FB48-B7A9-E66EC682C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9372" y="2077278"/>
            <a:ext cx="2162628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675C5-0D69-7D4A-ADE8-4B85B99E1638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713528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CD80713-3460-6C4D-98D3-7FCCBBC24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8174" cy="6858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AA4A9DC-0123-D64E-A0F8-15D3CF3D5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0"/>
            <a:ext cx="4868174" cy="3429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52E2F90-47E9-FC42-8E69-E94310D5A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7" y="3580612"/>
            <a:ext cx="4868174" cy="3277388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DFD4300-02D7-E645-B586-E9467DDAC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6009" y="0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E8C8C8-E625-FD4C-A950-F956AA3723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6009" y="2340271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733BFD54-8682-5D48-9508-77E5F49390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6009" y="4680542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5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D7ACE9-7C11-B849-9D74-23E66819B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12192000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85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2B82C27-3D44-3B49-9B36-BCBF9A6D0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4" y="791030"/>
            <a:ext cx="10376452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07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00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0748F-EBFF-A842-B7E0-D3C9A7EA1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37114-13BB-374C-A785-C680D36AC227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303885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015124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21002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626880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932758" y="1256511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2015124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321002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626880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932758" y="388044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0CB90-9010-D54E-84C0-439D7E61BDE4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1234965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92313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132671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3028" y="1527109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0EEE2-0C02-2148-AAC7-BD034DA08AF2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518027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90DDF-BC4D-D34B-A3DA-3854F0A16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254" y="3086468"/>
            <a:ext cx="5759606" cy="6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615012" y="4468008"/>
            <a:ext cx="961977" cy="946098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/>
          <a:lstStyle>
            <a:lvl1pPr>
              <a:defRPr sz="5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305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83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1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2113C65-304B-4938-9720-CF75A6A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8656549"/>
              <a:gd name="connsiteY0" fmla="*/ 0 h 11995481"/>
              <a:gd name="connsiteX1" fmla="*/ 8656549 w 8656549"/>
              <a:gd name="connsiteY1" fmla="*/ 0 h 11995481"/>
              <a:gd name="connsiteX2" fmla="*/ 8656549 w 8656549"/>
              <a:gd name="connsiteY2" fmla="*/ 11995481 h 11995481"/>
              <a:gd name="connsiteX3" fmla="*/ 0 w 8656549"/>
              <a:gd name="connsiteY3" fmla="*/ 11995481 h 1199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6549" h="11995481">
                <a:moveTo>
                  <a:pt x="0" y="0"/>
                </a:moveTo>
                <a:lnTo>
                  <a:pt x="8656549" y="0"/>
                </a:lnTo>
                <a:lnTo>
                  <a:pt x="8656549" y="11995481"/>
                </a:lnTo>
                <a:lnTo>
                  <a:pt x="0" y="119954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03E4C-5F9C-DB44-B8CE-0F25B61E3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1552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E6DE3-ACCA-BB47-BADB-32BEBD333D7D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512AB076-FC4B-744F-B7C2-934A4A641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8760" y="1118681"/>
            <a:ext cx="4174436" cy="4948291"/>
          </a:xfrm>
          <a:custGeom>
            <a:avLst/>
            <a:gdLst>
              <a:gd name="connsiteX0" fmla="*/ 0 w 8348871"/>
              <a:gd name="connsiteY0" fmla="*/ 0 h 10551886"/>
              <a:gd name="connsiteX1" fmla="*/ 8348871 w 8348871"/>
              <a:gd name="connsiteY1" fmla="*/ 0 h 10551886"/>
              <a:gd name="connsiteX2" fmla="*/ 8348871 w 8348871"/>
              <a:gd name="connsiteY2" fmla="*/ 10551886 h 10551886"/>
              <a:gd name="connsiteX3" fmla="*/ 0 w 8348871"/>
              <a:gd name="connsiteY3" fmla="*/ 10551886 h 1055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871" h="10551886">
                <a:moveTo>
                  <a:pt x="0" y="0"/>
                </a:moveTo>
                <a:lnTo>
                  <a:pt x="8348871" y="0"/>
                </a:lnTo>
                <a:lnTo>
                  <a:pt x="8348871" y="10551886"/>
                </a:lnTo>
                <a:lnTo>
                  <a:pt x="0" y="1055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14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D6673C-5208-4981-AA0F-647CA79E5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8286" y="0"/>
            <a:ext cx="7801428" cy="6858000"/>
          </a:xfrm>
          <a:custGeom>
            <a:avLst/>
            <a:gdLst>
              <a:gd name="connsiteX0" fmla="*/ 0 w 15602856"/>
              <a:gd name="connsiteY0" fmla="*/ 0 h 13716000"/>
              <a:gd name="connsiteX1" fmla="*/ 15602856 w 15602856"/>
              <a:gd name="connsiteY1" fmla="*/ 0 h 13716000"/>
              <a:gd name="connsiteX2" fmla="*/ 15602856 w 15602856"/>
              <a:gd name="connsiteY2" fmla="*/ 13716000 h 13716000"/>
              <a:gd name="connsiteX3" fmla="*/ 0 w 156028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2856" h="13716000">
                <a:moveTo>
                  <a:pt x="0" y="0"/>
                </a:moveTo>
                <a:lnTo>
                  <a:pt x="15602856" y="0"/>
                </a:lnTo>
                <a:lnTo>
                  <a:pt x="1560285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1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38ECA-E0A9-4D6C-9D48-69A0C86E6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2285" y="0"/>
            <a:ext cx="11139714" cy="6858000"/>
          </a:xfrm>
          <a:custGeom>
            <a:avLst/>
            <a:gdLst>
              <a:gd name="connsiteX0" fmla="*/ 0 w 22279428"/>
              <a:gd name="connsiteY0" fmla="*/ 0 h 13716000"/>
              <a:gd name="connsiteX1" fmla="*/ 22279428 w 22279428"/>
              <a:gd name="connsiteY1" fmla="*/ 0 h 13716000"/>
              <a:gd name="connsiteX2" fmla="*/ 22279428 w 22279428"/>
              <a:gd name="connsiteY2" fmla="*/ 13716000 h 13716000"/>
              <a:gd name="connsiteX3" fmla="*/ 0 w 222794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9428" h="13716000">
                <a:moveTo>
                  <a:pt x="0" y="0"/>
                </a:moveTo>
                <a:lnTo>
                  <a:pt x="22279428" y="0"/>
                </a:lnTo>
                <a:lnTo>
                  <a:pt x="2227942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28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37114-13BB-374C-A785-C680D36AC227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348266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4770784"/>
            <a:ext cx="4448628" cy="2087217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8111D5B9-F686-8B42-830F-41BE0A588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3372" y="0"/>
            <a:ext cx="2225576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7871AEE-7C0B-4342-BDBE-1758B9CEA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2110" y="2713382"/>
            <a:ext cx="2225576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65BFDE83-150B-F940-ADEE-5193AA5A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28110" y="0"/>
            <a:ext cx="2163890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D54248C-1DD1-FB48-B7A9-E66EC682C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9372" y="2077278"/>
            <a:ext cx="2162628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335D7-3EF0-F244-8A0F-321485799B75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626111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EFCCB-15F6-4FD6-AFD9-D2EEF0EE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372" y="4770784"/>
            <a:ext cx="4448628" cy="2087217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8111D5B9-F686-8B42-830F-41BE0A5886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43372" y="0"/>
            <a:ext cx="2225576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7871AEE-7C0B-4342-BDBE-1758B9CEA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2110" y="2713382"/>
            <a:ext cx="2225576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65BFDE83-150B-F940-ADEE-5193AA5AE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28110" y="0"/>
            <a:ext cx="2163890" cy="1997766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1D54248C-1DD1-FB48-B7A9-E66EC682C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9372" y="2077278"/>
            <a:ext cx="2162628" cy="263387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en-US" sz="1400" b="1" i="0" dirty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335D7-3EF0-F244-8A0F-321485799B75}"/>
              </a:ext>
            </a:extLst>
          </p:cNvPr>
          <p:cNvSpPr txBox="1"/>
          <p:nvPr userDrawn="1"/>
        </p:nvSpPr>
        <p:spPr>
          <a:xfrm>
            <a:off x="1222604" y="791029"/>
            <a:ext cx="5538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spc="300" dirty="0">
                <a:solidFill>
                  <a:schemeClr val="tx2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TEXAS</a:t>
            </a:r>
            <a:r>
              <a:rPr lang="en-US" sz="800" b="1" spc="300" dirty="0">
                <a:solidFill>
                  <a:schemeClr val="tx2"/>
                </a:solidFill>
                <a:latin typeface="Arial" panose="020B0604020202020204" pitchFamily="34" charset="0"/>
                <a:ea typeface="Roboto Slab" pitchFamily="2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150107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CF57B4-D83A-4C2A-A3E9-29A728B6E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04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6E7831-1AFC-4CA9-A7B8-9B5B38C8A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8115" y="0"/>
            <a:ext cx="6233886" cy="6872670"/>
          </a:xfrm>
          <a:custGeom>
            <a:avLst/>
            <a:gdLst>
              <a:gd name="connsiteX0" fmla="*/ 0 w 12467771"/>
              <a:gd name="connsiteY0" fmla="*/ 0 h 13745340"/>
              <a:gd name="connsiteX1" fmla="*/ 12467771 w 12467771"/>
              <a:gd name="connsiteY1" fmla="*/ 0 h 13745340"/>
              <a:gd name="connsiteX2" fmla="*/ 12467771 w 12467771"/>
              <a:gd name="connsiteY2" fmla="*/ 13745340 h 13745340"/>
              <a:gd name="connsiteX3" fmla="*/ 0 w 12467771"/>
              <a:gd name="connsiteY3" fmla="*/ 13745340 h 137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7771" h="13745340">
                <a:moveTo>
                  <a:pt x="0" y="0"/>
                </a:moveTo>
                <a:lnTo>
                  <a:pt x="12467771" y="0"/>
                </a:lnTo>
                <a:lnTo>
                  <a:pt x="12467771" y="13745340"/>
                </a:lnTo>
                <a:lnTo>
                  <a:pt x="0" y="13745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70120F-1682-487E-B6DA-EE4962F98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888040"/>
            <a:ext cx="5958115" cy="2969961"/>
          </a:xfrm>
          <a:custGeom>
            <a:avLst/>
            <a:gdLst>
              <a:gd name="connsiteX0" fmla="*/ 0 w 11916229"/>
              <a:gd name="connsiteY0" fmla="*/ 0 h 5939921"/>
              <a:gd name="connsiteX1" fmla="*/ 11916229 w 11916229"/>
              <a:gd name="connsiteY1" fmla="*/ 0 h 5939921"/>
              <a:gd name="connsiteX2" fmla="*/ 11916229 w 11916229"/>
              <a:gd name="connsiteY2" fmla="*/ 5939921 h 5939921"/>
              <a:gd name="connsiteX3" fmla="*/ 0 w 11916229"/>
              <a:gd name="connsiteY3" fmla="*/ 5939921 h 59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6229" h="5939921">
                <a:moveTo>
                  <a:pt x="0" y="0"/>
                </a:moveTo>
                <a:lnTo>
                  <a:pt x="11916229" y="0"/>
                </a:lnTo>
                <a:lnTo>
                  <a:pt x="11916229" y="5939921"/>
                </a:lnTo>
                <a:lnTo>
                  <a:pt x="0" y="59399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60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42981-BDBC-43CE-A47D-094C74F99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6857" y="0"/>
            <a:ext cx="6495143" cy="6858000"/>
          </a:xfrm>
          <a:custGeom>
            <a:avLst/>
            <a:gdLst>
              <a:gd name="connsiteX0" fmla="*/ 0 w 12990286"/>
              <a:gd name="connsiteY0" fmla="*/ 0 h 13716000"/>
              <a:gd name="connsiteX1" fmla="*/ 12990286 w 12990286"/>
              <a:gd name="connsiteY1" fmla="*/ 0 h 13716000"/>
              <a:gd name="connsiteX2" fmla="*/ 12990286 w 12990286"/>
              <a:gd name="connsiteY2" fmla="*/ 13716000 h 13716000"/>
              <a:gd name="connsiteX3" fmla="*/ 0 w 1299028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90286" h="13716000">
                <a:moveTo>
                  <a:pt x="0" y="0"/>
                </a:moveTo>
                <a:lnTo>
                  <a:pt x="12990286" y="0"/>
                </a:lnTo>
                <a:lnTo>
                  <a:pt x="1299028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37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630C85-1319-490C-A55A-A94E7F990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8663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09317E-C9BC-4155-9875-263F3785A1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720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34A975-D270-445F-978C-D727B2E79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778" y="1065364"/>
            <a:ext cx="3058560" cy="3229429"/>
          </a:xfrm>
          <a:custGeom>
            <a:avLst/>
            <a:gdLst>
              <a:gd name="connsiteX0" fmla="*/ 0 w 6117119"/>
              <a:gd name="connsiteY0" fmla="*/ 0 h 6458858"/>
              <a:gd name="connsiteX1" fmla="*/ 6117119 w 6117119"/>
              <a:gd name="connsiteY1" fmla="*/ 0 h 6458858"/>
              <a:gd name="connsiteX2" fmla="*/ 6117119 w 6117119"/>
              <a:gd name="connsiteY2" fmla="*/ 6458858 h 6458858"/>
              <a:gd name="connsiteX3" fmla="*/ 0 w 6117119"/>
              <a:gd name="connsiteY3" fmla="*/ 6458858 h 645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119" h="6458858">
                <a:moveTo>
                  <a:pt x="0" y="0"/>
                </a:moveTo>
                <a:lnTo>
                  <a:pt x="6117119" y="0"/>
                </a:lnTo>
                <a:lnTo>
                  <a:pt x="6117119" y="6458858"/>
                </a:lnTo>
                <a:lnTo>
                  <a:pt x="0" y="64588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37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9255A1-9530-4DF1-BBD4-43FA641167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3373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BD92C-923E-47DA-BA6A-482FBE8C75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9885" y="0"/>
            <a:ext cx="2997201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74B531-4361-423C-AB5D-99441DFEF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2085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A9EA16-1108-489A-BB08-9763A8513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4868174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1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8A8AF-39D9-4E7F-91F3-FE22651873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5843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92C87A2-1E86-486C-AA1D-EA3EEDEEA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08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AB0412D6-6649-CE47-B4A6-48D7B9A1A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2964" y="1545581"/>
            <a:ext cx="3346073" cy="3766839"/>
          </a:xfrm>
          <a:custGeom>
            <a:avLst/>
            <a:gdLst>
              <a:gd name="connsiteX0" fmla="*/ 0 w 6692146"/>
              <a:gd name="connsiteY0" fmla="*/ 0 h 7533678"/>
              <a:gd name="connsiteX1" fmla="*/ 6692146 w 6692146"/>
              <a:gd name="connsiteY1" fmla="*/ 0 h 7533678"/>
              <a:gd name="connsiteX2" fmla="*/ 6692146 w 6692146"/>
              <a:gd name="connsiteY2" fmla="*/ 7533678 h 7533678"/>
              <a:gd name="connsiteX3" fmla="*/ 0 w 6692146"/>
              <a:gd name="connsiteY3" fmla="*/ 7533678 h 7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146" h="7533678">
                <a:moveTo>
                  <a:pt x="0" y="0"/>
                </a:moveTo>
                <a:lnTo>
                  <a:pt x="6692146" y="0"/>
                </a:lnTo>
                <a:lnTo>
                  <a:pt x="6692146" y="7533678"/>
                </a:lnTo>
                <a:lnTo>
                  <a:pt x="0" y="75336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3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A99F23-4C54-44DC-89FE-DBBEDDD641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1285" y="986977"/>
            <a:ext cx="3396343" cy="4884047"/>
          </a:xfrm>
          <a:custGeom>
            <a:avLst/>
            <a:gdLst>
              <a:gd name="connsiteX0" fmla="*/ 0 w 6792685"/>
              <a:gd name="connsiteY0" fmla="*/ 0 h 9768093"/>
              <a:gd name="connsiteX1" fmla="*/ 6792685 w 6792685"/>
              <a:gd name="connsiteY1" fmla="*/ 0 h 9768093"/>
              <a:gd name="connsiteX2" fmla="*/ 6792685 w 6792685"/>
              <a:gd name="connsiteY2" fmla="*/ 9768093 h 9768093"/>
              <a:gd name="connsiteX3" fmla="*/ 0 w 6792685"/>
              <a:gd name="connsiteY3" fmla="*/ 9768093 h 976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2685" h="9768093">
                <a:moveTo>
                  <a:pt x="0" y="0"/>
                </a:moveTo>
                <a:lnTo>
                  <a:pt x="6792685" y="0"/>
                </a:lnTo>
                <a:lnTo>
                  <a:pt x="6792685" y="9768093"/>
                </a:lnTo>
                <a:lnTo>
                  <a:pt x="0" y="97680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73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DEA6E15-2B55-40C2-93FA-9E8923078C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519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518574-6818-4A43-B551-CD8D3518D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903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96E0FF-63F0-4636-B2AB-FFDF9B806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4004" y="3084291"/>
            <a:ext cx="3018963" cy="3031172"/>
          </a:xfrm>
          <a:custGeom>
            <a:avLst/>
            <a:gdLst>
              <a:gd name="connsiteX0" fmla="*/ 0 w 6037926"/>
              <a:gd name="connsiteY0" fmla="*/ 0 h 6062343"/>
              <a:gd name="connsiteX1" fmla="*/ 6037926 w 6037926"/>
              <a:gd name="connsiteY1" fmla="*/ 0 h 6062343"/>
              <a:gd name="connsiteX2" fmla="*/ 6037926 w 6037926"/>
              <a:gd name="connsiteY2" fmla="*/ 6062343 h 6062343"/>
              <a:gd name="connsiteX3" fmla="*/ 0 w 6037926"/>
              <a:gd name="connsiteY3" fmla="*/ 6062343 h 606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26" h="6062343">
                <a:moveTo>
                  <a:pt x="0" y="0"/>
                </a:moveTo>
                <a:lnTo>
                  <a:pt x="6037926" y="0"/>
                </a:lnTo>
                <a:lnTo>
                  <a:pt x="6037926" y="6062343"/>
                </a:lnTo>
                <a:lnTo>
                  <a:pt x="0" y="60623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CF57B4-D83A-4C2A-A3E9-29A728B6E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4448628" cy="6858000"/>
          </a:xfrm>
          <a:custGeom>
            <a:avLst/>
            <a:gdLst>
              <a:gd name="connsiteX0" fmla="*/ 0 w 8897256"/>
              <a:gd name="connsiteY0" fmla="*/ 0 h 13715999"/>
              <a:gd name="connsiteX1" fmla="*/ 8897256 w 8897256"/>
              <a:gd name="connsiteY1" fmla="*/ 0 h 13715999"/>
              <a:gd name="connsiteX2" fmla="*/ 8897256 w 8897256"/>
              <a:gd name="connsiteY2" fmla="*/ 13715999 h 13715999"/>
              <a:gd name="connsiteX3" fmla="*/ 0 w 8897256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7256" h="13715999">
                <a:moveTo>
                  <a:pt x="0" y="0"/>
                </a:moveTo>
                <a:lnTo>
                  <a:pt x="8897256" y="0"/>
                </a:lnTo>
                <a:lnTo>
                  <a:pt x="8897256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32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2625BA-0ADE-43E0-9BC8-6AB77B4D5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30056" y="1128124"/>
            <a:ext cx="3441696" cy="4553260"/>
          </a:xfrm>
          <a:custGeom>
            <a:avLst/>
            <a:gdLst>
              <a:gd name="connsiteX0" fmla="*/ 0 w 6883391"/>
              <a:gd name="connsiteY0" fmla="*/ 0 h 9106519"/>
              <a:gd name="connsiteX1" fmla="*/ 6883391 w 6883391"/>
              <a:gd name="connsiteY1" fmla="*/ 0 h 9106519"/>
              <a:gd name="connsiteX2" fmla="*/ 6883391 w 6883391"/>
              <a:gd name="connsiteY2" fmla="*/ 9106519 h 9106519"/>
              <a:gd name="connsiteX3" fmla="*/ 0 w 6883391"/>
              <a:gd name="connsiteY3" fmla="*/ 9106519 h 910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391" h="9106519">
                <a:moveTo>
                  <a:pt x="0" y="0"/>
                </a:moveTo>
                <a:lnTo>
                  <a:pt x="6883391" y="0"/>
                </a:lnTo>
                <a:lnTo>
                  <a:pt x="6883391" y="9106519"/>
                </a:lnTo>
                <a:lnTo>
                  <a:pt x="0" y="91065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435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FEEEC-FE4B-437A-8674-DC797FD8B3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8800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4EC79D-8904-4EC2-9F68-809E7F964B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4058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71B9A5-5B84-4938-B823-A4D003227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99314" y="1295058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E18C1A-2821-4FA4-99E0-9AB862EE02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48800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B68C2E-40EC-46AF-A198-B6089C7870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4058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275F0B-4064-4285-ADD0-8CAD59BD33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99314" y="3706021"/>
            <a:ext cx="1349828" cy="1349829"/>
          </a:xfrm>
          <a:custGeom>
            <a:avLst/>
            <a:gdLst>
              <a:gd name="connsiteX0" fmla="*/ 0 w 2699656"/>
              <a:gd name="connsiteY0" fmla="*/ 0 h 2699657"/>
              <a:gd name="connsiteX1" fmla="*/ 2699656 w 2699656"/>
              <a:gd name="connsiteY1" fmla="*/ 0 h 2699657"/>
              <a:gd name="connsiteX2" fmla="*/ 2699656 w 2699656"/>
              <a:gd name="connsiteY2" fmla="*/ 2699657 h 2699657"/>
              <a:gd name="connsiteX3" fmla="*/ 0 w 2699656"/>
              <a:gd name="connsiteY3" fmla="*/ 2699657 h 26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56" h="2699657">
                <a:moveTo>
                  <a:pt x="0" y="0"/>
                </a:moveTo>
                <a:lnTo>
                  <a:pt x="2699656" y="0"/>
                </a:lnTo>
                <a:lnTo>
                  <a:pt x="2699656" y="2699657"/>
                </a:lnTo>
                <a:lnTo>
                  <a:pt x="0" y="26996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0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D43C14-B5DC-4D9B-A793-90DD7D547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43521" y="2032195"/>
            <a:ext cx="4274766" cy="2686293"/>
          </a:xfrm>
          <a:custGeom>
            <a:avLst/>
            <a:gdLst>
              <a:gd name="connsiteX0" fmla="*/ 0 w 8549532"/>
              <a:gd name="connsiteY0" fmla="*/ 0 h 5372586"/>
              <a:gd name="connsiteX1" fmla="*/ 8549532 w 8549532"/>
              <a:gd name="connsiteY1" fmla="*/ 0 h 5372586"/>
              <a:gd name="connsiteX2" fmla="*/ 8549532 w 8549532"/>
              <a:gd name="connsiteY2" fmla="*/ 5372586 h 5372586"/>
              <a:gd name="connsiteX3" fmla="*/ 0 w 8549532"/>
              <a:gd name="connsiteY3" fmla="*/ 5372586 h 537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9532" h="5372586">
                <a:moveTo>
                  <a:pt x="0" y="0"/>
                </a:moveTo>
                <a:lnTo>
                  <a:pt x="8549532" y="0"/>
                </a:lnTo>
                <a:lnTo>
                  <a:pt x="8549532" y="5372586"/>
                </a:lnTo>
                <a:lnTo>
                  <a:pt x="0" y="53725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35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93E504-F96A-45BC-B642-1C7C7F9D86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4825" y="1833869"/>
            <a:ext cx="4075735" cy="2566847"/>
          </a:xfrm>
          <a:custGeom>
            <a:avLst/>
            <a:gdLst>
              <a:gd name="connsiteX0" fmla="*/ 0 w 8151470"/>
              <a:gd name="connsiteY0" fmla="*/ 0 h 5133693"/>
              <a:gd name="connsiteX1" fmla="*/ 8151470 w 8151470"/>
              <a:gd name="connsiteY1" fmla="*/ 0 h 5133693"/>
              <a:gd name="connsiteX2" fmla="*/ 8151470 w 8151470"/>
              <a:gd name="connsiteY2" fmla="*/ 5133693 h 5133693"/>
              <a:gd name="connsiteX3" fmla="*/ 0 w 8151470"/>
              <a:gd name="connsiteY3" fmla="*/ 5133693 h 51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1470" h="5133693">
                <a:moveTo>
                  <a:pt x="0" y="0"/>
                </a:moveTo>
                <a:lnTo>
                  <a:pt x="8151470" y="0"/>
                </a:lnTo>
                <a:lnTo>
                  <a:pt x="8151470" y="5133693"/>
                </a:lnTo>
                <a:lnTo>
                  <a:pt x="0" y="51336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11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1D89F5-E095-4C79-8CC1-B460BCE01B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9451" y="1443626"/>
            <a:ext cx="2965687" cy="3957017"/>
          </a:xfrm>
          <a:custGeom>
            <a:avLst/>
            <a:gdLst>
              <a:gd name="connsiteX0" fmla="*/ 0 w 5931374"/>
              <a:gd name="connsiteY0" fmla="*/ 0 h 7914034"/>
              <a:gd name="connsiteX1" fmla="*/ 5931374 w 5931374"/>
              <a:gd name="connsiteY1" fmla="*/ 0 h 7914034"/>
              <a:gd name="connsiteX2" fmla="*/ 5931374 w 5931374"/>
              <a:gd name="connsiteY2" fmla="*/ 7914034 h 7914034"/>
              <a:gd name="connsiteX3" fmla="*/ 0 w 5931374"/>
              <a:gd name="connsiteY3" fmla="*/ 7914034 h 79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4" h="7914034">
                <a:moveTo>
                  <a:pt x="0" y="0"/>
                </a:moveTo>
                <a:lnTo>
                  <a:pt x="5931374" y="0"/>
                </a:lnTo>
                <a:lnTo>
                  <a:pt x="5931374" y="7914034"/>
                </a:lnTo>
                <a:lnTo>
                  <a:pt x="0" y="79140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34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0AE6BC-E02E-4D3F-ABC9-ED1E96A50A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5477" y="1751843"/>
            <a:ext cx="1933410" cy="3418866"/>
          </a:xfrm>
          <a:custGeom>
            <a:avLst/>
            <a:gdLst>
              <a:gd name="connsiteX0" fmla="*/ 0 w 3866819"/>
              <a:gd name="connsiteY0" fmla="*/ 0 h 6837732"/>
              <a:gd name="connsiteX1" fmla="*/ 3866819 w 3866819"/>
              <a:gd name="connsiteY1" fmla="*/ 0 h 6837732"/>
              <a:gd name="connsiteX2" fmla="*/ 3866819 w 3866819"/>
              <a:gd name="connsiteY2" fmla="*/ 6837732 h 6837732"/>
              <a:gd name="connsiteX3" fmla="*/ 0 w 3866819"/>
              <a:gd name="connsiteY3" fmla="*/ 6837732 h 68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6819" h="6837732">
                <a:moveTo>
                  <a:pt x="0" y="0"/>
                </a:moveTo>
                <a:lnTo>
                  <a:pt x="3866819" y="0"/>
                </a:lnTo>
                <a:lnTo>
                  <a:pt x="3866819" y="6837732"/>
                </a:lnTo>
                <a:lnTo>
                  <a:pt x="0" y="68377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61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C3BE8C7-EE0E-8D43-B594-81C45A2155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6290" y="3833813"/>
            <a:ext cx="2179637" cy="2233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78BD3-BB9C-604D-9C6A-14C96D9EB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06182" y="981076"/>
            <a:ext cx="2179637" cy="22155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64BAF14-D82E-444B-94F7-12242AAFD4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6075" y="3833813"/>
            <a:ext cx="2179637" cy="2233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60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615012" y="4468008"/>
            <a:ext cx="961977" cy="946098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softEdge rad="0"/>
          </a:effectLst>
        </p:spPr>
        <p:txBody>
          <a:bodyPr/>
          <a:lstStyle>
            <a:lvl1pPr>
              <a:defRPr sz="50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196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F5EEF-2D5B-4244-B19B-BA12A08E45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866" y="1581151"/>
            <a:ext cx="2169247" cy="216924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02050CF-AC49-4148-BEEB-E69E39F3D1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6022" y="1581151"/>
            <a:ext cx="2169247" cy="216924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07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C5F0C-E504-344E-8045-4ACBF4304F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62637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D9A5565-39C7-7B43-BE3A-2071F0A58C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83771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082A6F-0835-BF43-B10E-896CACA9B7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4906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757F92-9650-DC4E-860F-9D64EC3D8F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26040" y="1555750"/>
            <a:ext cx="1965960" cy="4029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9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6E7831-1AFC-4CA9-A7B8-9B5B38C8A8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8115" y="0"/>
            <a:ext cx="6233886" cy="6872670"/>
          </a:xfrm>
          <a:custGeom>
            <a:avLst/>
            <a:gdLst>
              <a:gd name="connsiteX0" fmla="*/ 0 w 12467771"/>
              <a:gd name="connsiteY0" fmla="*/ 0 h 13745340"/>
              <a:gd name="connsiteX1" fmla="*/ 12467771 w 12467771"/>
              <a:gd name="connsiteY1" fmla="*/ 0 h 13745340"/>
              <a:gd name="connsiteX2" fmla="*/ 12467771 w 12467771"/>
              <a:gd name="connsiteY2" fmla="*/ 13745340 h 13745340"/>
              <a:gd name="connsiteX3" fmla="*/ 0 w 12467771"/>
              <a:gd name="connsiteY3" fmla="*/ 13745340 h 137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7771" h="13745340">
                <a:moveTo>
                  <a:pt x="0" y="0"/>
                </a:moveTo>
                <a:lnTo>
                  <a:pt x="12467771" y="0"/>
                </a:lnTo>
                <a:lnTo>
                  <a:pt x="12467771" y="13745340"/>
                </a:lnTo>
                <a:lnTo>
                  <a:pt x="0" y="13745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70120F-1682-487E-B6DA-EE4962F98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888040"/>
            <a:ext cx="5958115" cy="2969961"/>
          </a:xfrm>
          <a:custGeom>
            <a:avLst/>
            <a:gdLst>
              <a:gd name="connsiteX0" fmla="*/ 0 w 11916229"/>
              <a:gd name="connsiteY0" fmla="*/ 0 h 5939921"/>
              <a:gd name="connsiteX1" fmla="*/ 11916229 w 11916229"/>
              <a:gd name="connsiteY1" fmla="*/ 0 h 5939921"/>
              <a:gd name="connsiteX2" fmla="*/ 11916229 w 11916229"/>
              <a:gd name="connsiteY2" fmla="*/ 5939921 h 5939921"/>
              <a:gd name="connsiteX3" fmla="*/ 0 w 11916229"/>
              <a:gd name="connsiteY3" fmla="*/ 5939921 h 593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6229" h="5939921">
                <a:moveTo>
                  <a:pt x="0" y="0"/>
                </a:moveTo>
                <a:lnTo>
                  <a:pt x="11916229" y="0"/>
                </a:lnTo>
                <a:lnTo>
                  <a:pt x="11916229" y="5939921"/>
                </a:lnTo>
                <a:lnTo>
                  <a:pt x="0" y="59399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0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CD80713-3460-6C4D-98D3-7FCCBBC24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8174" cy="6858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AA4A9DC-0123-D64E-A0F8-15D3CF3D5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0"/>
            <a:ext cx="4868174" cy="34290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52E2F90-47E9-FC42-8E69-E94310D5A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7" y="3580612"/>
            <a:ext cx="4868174" cy="3277388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DFD4300-02D7-E645-B586-E9467DDAC9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6009" y="0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E8C8C8-E625-FD4C-A950-F956AA3723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06009" y="2340271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733BFD54-8682-5D48-9508-77E5F49390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6009" y="4680542"/>
            <a:ext cx="2179983" cy="21807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87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97D7ACE9-7C11-B849-9D74-23E66819B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1030"/>
            <a:ext cx="12192000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20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52B82C27-3D44-3B49-9B36-BCBF9A6D0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4" y="791030"/>
            <a:ext cx="10376452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97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775" y="791030"/>
            <a:ext cx="6238461" cy="5275942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3826" y="791029"/>
            <a:ext cx="3959352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729C53F6-628E-4845-B335-A6965D9185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3826" y="3552371"/>
            <a:ext cx="3960400" cy="2514600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03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">
            <a:extLst>
              <a:ext uri="{FF2B5EF4-FFF2-40B4-BE49-F238E27FC236}">
                <a16:creationId xmlns:a16="http://schemas.microsoft.com/office/drawing/2014/main" id="{E99733F0-CF9F-BB49-8C75-B21C883FC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9F8FC8B8-1631-034B-88B7-D211670F13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6391" y="0"/>
            <a:ext cx="608561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D7230C67-AFF1-6E47-A30F-12A786FB46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079A9D-A4E3-3948-A92F-AD5FEFD31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06391" y="3552371"/>
            <a:ext cx="6096000" cy="3552371"/>
          </a:xfrm>
          <a:custGeom>
            <a:avLst/>
            <a:gdLst>
              <a:gd name="connsiteX0" fmla="*/ 0 w 9736347"/>
              <a:gd name="connsiteY0" fmla="*/ 0 h 10551884"/>
              <a:gd name="connsiteX1" fmla="*/ 9736347 w 9736347"/>
              <a:gd name="connsiteY1" fmla="*/ 0 h 10551884"/>
              <a:gd name="connsiteX2" fmla="*/ 9736347 w 9736347"/>
              <a:gd name="connsiteY2" fmla="*/ 10551884 h 10551884"/>
              <a:gd name="connsiteX3" fmla="*/ 0 w 9736347"/>
              <a:gd name="connsiteY3" fmla="*/ 10551884 h 1055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6347" h="10551884">
                <a:moveTo>
                  <a:pt x="0" y="0"/>
                </a:moveTo>
                <a:lnTo>
                  <a:pt x="9736347" y="0"/>
                </a:lnTo>
                <a:lnTo>
                  <a:pt x="9736347" y="10551884"/>
                </a:lnTo>
                <a:lnTo>
                  <a:pt x="0" y="1055188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4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DBE98E20-0F04-B845-A41C-4362BD583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A341B26E-1F15-5544-B304-55A66A1C8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550D4E5E-27B3-4E4E-8F57-4E93E5F731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2DD7A6D-7256-834D-BC45-DCC8226580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6858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0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A7CC03C0-2601-CC4B-AA03-F6323D0101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32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792A1FC-53AF-DF4D-8285-C38AAF68EF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448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7F4F7AD2-E92E-1C48-8999-317C134AD6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816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EB45581-D52A-8F4E-8591-FCBE3BE75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854F882D-930B-8248-B12D-AD96C39ED8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632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DA1B1D2-7EDD-0F43-9E15-D7A5EDEC5D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448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130D6E8-46BA-2141-940F-9D5A8EB30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816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8B1DE6DE-2B07-A549-B080-1CEEF212B3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68757"/>
            <a:ext cx="3017520" cy="3429000"/>
          </a:xfrm>
          <a:custGeom>
            <a:avLst/>
            <a:gdLst>
              <a:gd name="connsiteX0" fmla="*/ 0 w 5994401"/>
              <a:gd name="connsiteY0" fmla="*/ 0 h 13716000"/>
              <a:gd name="connsiteX1" fmla="*/ 5994401 w 5994401"/>
              <a:gd name="connsiteY1" fmla="*/ 0 h 13716000"/>
              <a:gd name="connsiteX2" fmla="*/ 5994401 w 5994401"/>
              <a:gd name="connsiteY2" fmla="*/ 13716000 h 13716000"/>
              <a:gd name="connsiteX3" fmla="*/ 0 w 59944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1" h="13716000">
                <a:moveTo>
                  <a:pt x="0" y="0"/>
                </a:moveTo>
                <a:lnTo>
                  <a:pt x="5994401" y="0"/>
                </a:lnTo>
                <a:lnTo>
                  <a:pt x="5994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0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591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950958-EFAD-A645-AC2C-68C74F40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3647D-5393-4B4F-AC04-2097FAD60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82" y="447051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B54AA-0824-2C4D-AE2C-E4CC6DBF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2" y="455518"/>
            <a:ext cx="2523331" cy="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55" Type="http://schemas.openxmlformats.org/officeDocument/2006/relationships/slideLayout" Target="../slideLayouts/slideLayout118.xml"/><Relationship Id="rId6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3" Type="http://schemas.openxmlformats.org/officeDocument/2006/relationships/slideLayout" Target="../slideLayouts/slideLayout116.xml"/><Relationship Id="rId58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9.xml"/><Relationship Id="rId64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59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54" Type="http://schemas.openxmlformats.org/officeDocument/2006/relationships/slideLayout" Target="../slideLayouts/slideLayout117.xml"/><Relationship Id="rId6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60" Type="http://schemas.openxmlformats.org/officeDocument/2006/relationships/slideLayout" Target="../slideLayouts/slideLayout123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1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6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4" r:id="rId62"/>
    <p:sldLayoutId id="2147483725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64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  <p:sldLayoutId id="2147483782" r:id="rId56"/>
    <p:sldLayoutId id="2147483783" r:id="rId57"/>
    <p:sldLayoutId id="2147483784" r:id="rId58"/>
    <p:sldLayoutId id="2147483785" r:id="rId59"/>
    <p:sldLayoutId id="2147483786" r:id="rId60"/>
    <p:sldLayoutId id="2147483787" r:id="rId61"/>
    <p:sldLayoutId id="2147483788" r:id="rId62"/>
    <p:sldLayoutId id="2147483790" r:id="rId63"/>
    <p:sldLayoutId id="2147483791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1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39963"/>
            <a:ext cx="10972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678FD-5AC0-86B4-F853-15EC232B9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D753B2C-F964-4AEA-BD1F-D18ECA9476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0" Type="http://schemas.openxmlformats.org/officeDocument/2006/relationships/image" Target="../media/image75.png"/><Relationship Id="rId4" Type="http://schemas.openxmlformats.org/officeDocument/2006/relationships/image" Target="../media/image59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5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33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5" Type="http://schemas.openxmlformats.org/officeDocument/2006/relationships/image" Target="../media/image2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18" Type="http://schemas.openxmlformats.org/officeDocument/2006/relationships/image" Target="../media/image360.png"/><Relationship Id="rId26" Type="http://schemas.openxmlformats.org/officeDocument/2006/relationships/image" Target="../media/image44.png"/><Relationship Id="rId3" Type="http://schemas.openxmlformats.org/officeDocument/2006/relationships/image" Target="../media/image331.png"/><Relationship Id="rId21" Type="http://schemas.openxmlformats.org/officeDocument/2006/relationships/image" Target="../media/image39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0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6.png"/><Relationship Id="rId11" Type="http://schemas.openxmlformats.org/officeDocument/2006/relationships/image" Target="../media/image290.png"/><Relationship Id="rId24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330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0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270.png"/><Relationship Id="rId14" Type="http://schemas.openxmlformats.org/officeDocument/2006/relationships/image" Target="../media/image320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ADEAA7FA-1330-5142-BD3F-58817D796B04}"/>
              </a:ext>
            </a:extLst>
          </p:cNvPr>
          <p:cNvSpPr txBox="1">
            <a:spLocks/>
          </p:cNvSpPr>
          <p:nvPr/>
        </p:nvSpPr>
        <p:spPr>
          <a:xfrm>
            <a:off x="618792" y="1995352"/>
            <a:ext cx="11061931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defTabSz="457200">
              <a:lnSpc>
                <a:spcPct val="70000"/>
              </a:lnSpc>
            </a:pPr>
            <a:r>
              <a:rPr lang="en-US" sz="4000" dirty="0">
                <a:solidFill>
                  <a:srgbClr val="FFFFFF"/>
                </a:solidFill>
              </a:rPr>
              <a:t>Model Predictive Path Integral Control for Roll-to-Roll Manufacturing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7E6B6-C372-3A40-9CFF-634200BCA241}"/>
              </a:ext>
            </a:extLst>
          </p:cNvPr>
          <p:cNvCxnSpPr>
            <a:cxnSpLocks/>
          </p:cNvCxnSpPr>
          <p:nvPr/>
        </p:nvCxnSpPr>
        <p:spPr>
          <a:xfrm>
            <a:off x="711926" y="3848493"/>
            <a:ext cx="62984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BB14C8-DF8D-064B-BF13-409B637089E4}"/>
              </a:ext>
            </a:extLst>
          </p:cNvPr>
          <p:cNvSpPr txBox="1"/>
          <p:nvPr/>
        </p:nvSpPr>
        <p:spPr>
          <a:xfrm>
            <a:off x="618794" y="4058042"/>
            <a:ext cx="670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Presentation for the Modeling, Estimation, and Control Conference (MECC)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8D4F9-7DF6-964D-B0CC-49479A89955E}"/>
              </a:ext>
            </a:extLst>
          </p:cNvPr>
          <p:cNvSpPr txBox="1"/>
          <p:nvPr/>
        </p:nvSpPr>
        <p:spPr>
          <a:xfrm>
            <a:off x="771191" y="1654999"/>
            <a:ext cx="219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14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October 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5F89FD-B309-4543-B794-D606B41D6AF3}"/>
              </a:ext>
            </a:extLst>
          </p:cNvPr>
          <p:cNvGrpSpPr/>
          <p:nvPr/>
        </p:nvGrpSpPr>
        <p:grpSpPr>
          <a:xfrm>
            <a:off x="11887200" y="0"/>
            <a:ext cx="304800" cy="6858000"/>
            <a:chOff x="23774400" y="0"/>
            <a:chExt cx="609600" cy="1371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3FDBAD-4457-FA42-8FFA-C5DB840E97BC}"/>
                </a:ext>
              </a:extLst>
            </p:cNvPr>
            <p:cNvSpPr/>
            <p:nvPr/>
          </p:nvSpPr>
          <p:spPr>
            <a:xfrm>
              <a:off x="23774400" y="0"/>
              <a:ext cx="609600" cy="111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094760-47C4-194A-91FA-2042C4F50832}"/>
                </a:ext>
              </a:extLst>
            </p:cNvPr>
            <p:cNvSpPr/>
            <p:nvPr/>
          </p:nvSpPr>
          <p:spPr>
            <a:xfrm>
              <a:off x="23774400" y="11176000"/>
              <a:ext cx="609600" cy="2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A5F3287-689D-D046-9A1E-5DF70D5A7DB2}"/>
              </a:ext>
            </a:extLst>
          </p:cNvPr>
          <p:cNvSpPr txBox="1"/>
          <p:nvPr/>
        </p:nvSpPr>
        <p:spPr>
          <a:xfrm>
            <a:off x="618794" y="6007556"/>
            <a:ext cx="6256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1300" b="1" u="sng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rPr>
              <a:t>Christopher Martin</a:t>
            </a:r>
            <a:r>
              <a:rPr lang="en-US" sz="1300" b="1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rPr>
              <a:t>*</a:t>
            </a:r>
            <a:r>
              <a:rPr lang="en-US" sz="1300" dirty="0">
                <a:solidFill>
                  <a:srgbClr val="FFFFFF"/>
                </a:solidFill>
                <a:latin typeface="+mj-lt"/>
                <a:cs typeface="Arial Black" panose="020B0604020202020204" pitchFamily="34" charset="0"/>
              </a:rPr>
              <a:t>, Apurva Patil, Takashi Tanaka, Wei Li, Dongmei Chen</a:t>
            </a:r>
            <a:endParaRPr lang="en-US" sz="1300" b="1" dirty="0">
              <a:solidFill>
                <a:srgbClr val="FFFFFF"/>
              </a:solidFill>
              <a:latin typeface="+mj-lt"/>
              <a:cs typeface="Arial Black" panose="020B0604020202020204" pitchFamily="34" charset="0"/>
            </a:endParaRPr>
          </a:p>
          <a:p>
            <a:pPr defTabSz="228600"/>
            <a:r>
              <a:rPr lang="en-US" sz="1300" dirty="0">
                <a:solidFill>
                  <a:srgbClr val="FFFFFF"/>
                </a:solidFill>
                <a:latin typeface="+mj-lt"/>
              </a:rPr>
              <a:t>*PhD candidate,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324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F96F-5180-6843-BB7D-0E1826BB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23BFA-DC55-D143-F2C1-9FC15D4D5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95D9B-ACE9-0368-1D8A-786BBFF5157E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Model Predictive Path Integral (MPPI)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Terminator 2">
                <a:extLst>
                  <a:ext uri="{FF2B5EF4-FFF2-40B4-BE49-F238E27FC236}">
                    <a16:creationId xmlns:a16="http://schemas.microsoft.com/office/drawing/2014/main" id="{05827E8C-4234-61F1-DED2-D98A2D60EE71}"/>
                  </a:ext>
                </a:extLst>
              </p:cNvPr>
              <p:cNvSpPr/>
              <p:nvPr/>
            </p:nvSpPr>
            <p:spPr>
              <a:xfrm>
                <a:off x="4077564" y="1422093"/>
                <a:ext cx="4036869" cy="731520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Start: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algn="ctr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= 1, 2, …,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Flowchart: Terminator 2">
                <a:extLst>
                  <a:ext uri="{FF2B5EF4-FFF2-40B4-BE49-F238E27FC236}">
                    <a16:creationId xmlns:a16="http://schemas.microsoft.com/office/drawing/2014/main" id="{05827E8C-4234-61F1-DED2-D98A2D60E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564" y="1422093"/>
                <a:ext cx="4036869" cy="731520"/>
              </a:xfrm>
              <a:prstGeom prst="flowChartTerminator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F7D8F99C-E7C2-3360-FEEC-33579D242263}"/>
                  </a:ext>
                </a:extLst>
              </p:cNvPr>
              <p:cNvSpPr/>
              <p:nvPr/>
            </p:nvSpPr>
            <p:spPr>
              <a:xfrm>
                <a:off x="5098471" y="2899387"/>
                <a:ext cx="1995056" cy="36576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Measure: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F7D8F99C-E7C2-3360-FEEC-33579D242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71" y="2899387"/>
                <a:ext cx="1995056" cy="365760"/>
              </a:xfrm>
              <a:prstGeom prst="flowChartProcess">
                <a:avLst/>
              </a:prstGeom>
              <a:blipFill>
                <a:blip r:embed="rId4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90C2E3B6-DB8B-2E16-68F6-ED1BAD6EBD93}"/>
                  </a:ext>
                </a:extLst>
              </p:cNvPr>
              <p:cNvSpPr/>
              <p:nvPr/>
            </p:nvSpPr>
            <p:spPr>
              <a:xfrm>
                <a:off x="1880750" y="3512021"/>
                <a:ext cx="8437416" cy="73152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Generate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600" b="1" dirty="0"/>
                  <a:t> rollouts over a prediction horizon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1600" b="1" dirty="0"/>
                  <a:t>:</a:t>
                </a:r>
              </a:p>
              <a:p>
                <a:pPr algn="ctr"/>
                <a:r>
                  <a:rPr 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= 1: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s-E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= 1, 2, …,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1</a:t>
                </a:r>
              </a:p>
            </p:txBody>
          </p:sp>
        </mc:Choice>
        <mc:Fallback xmlns="">
          <p:sp>
            <p:nvSpPr>
              <p:cNvPr id="8" name="Flowchart: Process 7">
                <a:extLst>
                  <a:ext uri="{FF2B5EF4-FFF2-40B4-BE49-F238E27FC236}">
                    <a16:creationId xmlns:a16="http://schemas.microsoft.com/office/drawing/2014/main" id="{90C2E3B6-DB8B-2E16-68F6-ED1BAD6EB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0" y="3512021"/>
                <a:ext cx="8437416" cy="731520"/>
              </a:xfrm>
              <a:prstGeom prst="flowChart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Process 9">
                <a:extLst>
                  <a:ext uri="{FF2B5EF4-FFF2-40B4-BE49-F238E27FC236}">
                    <a16:creationId xmlns:a16="http://schemas.microsoft.com/office/drawing/2014/main" id="{24CBF299-E5A3-565C-9CF3-C49B67EAC6D4}"/>
                  </a:ext>
                </a:extLst>
              </p:cNvPr>
              <p:cNvSpPr/>
              <p:nvPr/>
            </p:nvSpPr>
            <p:spPr>
              <a:xfrm>
                <a:off x="1880755" y="4472382"/>
                <a:ext cx="8437417" cy="82296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Update control with weighted average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600" b="1" dirty="0"/>
                  <a:t> rollouts: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sz="16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sz="16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6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s-ES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ES" sz="16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= 1, 2, …,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1,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E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Flowchart: Process 9">
                <a:extLst>
                  <a:ext uri="{FF2B5EF4-FFF2-40B4-BE49-F238E27FC236}">
                    <a16:creationId xmlns:a16="http://schemas.microsoft.com/office/drawing/2014/main" id="{24CBF299-E5A3-565C-9CF3-C49B67EAC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5" y="4472382"/>
                <a:ext cx="8437417" cy="822960"/>
              </a:xfrm>
              <a:prstGeom prst="flowChartProcess">
                <a:avLst/>
              </a:prstGeom>
              <a:blipFill>
                <a:blip r:embed="rId6"/>
                <a:stretch>
                  <a:fillRect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631B0791-0566-8A97-BA7A-FA23E367BF3E}"/>
                  </a:ext>
                </a:extLst>
              </p:cNvPr>
              <p:cNvSpPr/>
              <p:nvPr/>
            </p:nvSpPr>
            <p:spPr>
              <a:xfrm>
                <a:off x="1880750" y="6142868"/>
                <a:ext cx="8437405" cy="36576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Shift control for next timestep: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631B0791-0566-8A97-BA7A-FA23E367B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0" y="6142868"/>
                <a:ext cx="8437405" cy="365760"/>
              </a:xfrm>
              <a:prstGeom prst="flowChartProcess">
                <a:avLst/>
              </a:prstGeom>
              <a:blipFill>
                <a:blip r:embed="rId7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Summing Junction 14">
            <a:extLst>
              <a:ext uri="{FF2B5EF4-FFF2-40B4-BE49-F238E27FC236}">
                <a16:creationId xmlns:a16="http://schemas.microsoft.com/office/drawing/2014/main" id="{EC5D136E-74BB-07D9-1380-B8E5B9BD49CA}"/>
              </a:ext>
            </a:extLst>
          </p:cNvPr>
          <p:cNvSpPr/>
          <p:nvPr/>
        </p:nvSpPr>
        <p:spPr>
          <a:xfrm>
            <a:off x="5913119" y="2354011"/>
            <a:ext cx="365760" cy="365760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486F9A93-919E-675C-DB61-66E347123B49}"/>
                  </a:ext>
                </a:extLst>
              </p:cNvPr>
              <p:cNvSpPr/>
              <p:nvPr/>
            </p:nvSpPr>
            <p:spPr>
              <a:xfrm>
                <a:off x="8830541" y="2354011"/>
                <a:ext cx="1177636" cy="36576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486F9A93-919E-675C-DB61-66E347123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541" y="2354011"/>
                <a:ext cx="1177636" cy="365760"/>
              </a:xfrm>
              <a:prstGeom prst="flowChart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D53CD8-1313-F9F2-EC70-A6592589C8F3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6095999" y="2153613"/>
            <a:ext cx="0" cy="200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382826-A11F-FC6A-1020-906993C4754B}"/>
              </a:ext>
            </a:extLst>
          </p:cNvPr>
          <p:cNvCxnSpPr>
            <a:cxnSpLocks/>
            <a:stCxn id="15" idx="4"/>
            <a:endCxn id="5" idx="0"/>
          </p:cNvCxnSpPr>
          <p:nvPr/>
        </p:nvCxnSpPr>
        <p:spPr>
          <a:xfrm>
            <a:off x="6095999" y="2719771"/>
            <a:ext cx="0" cy="179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8018CD-230B-29AF-464A-7448D96B6D57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095999" y="3265147"/>
            <a:ext cx="3459" cy="24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7E2327-D39B-BB6E-0508-9CD5515D3B8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99458" y="4243541"/>
            <a:ext cx="6" cy="228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776A63-E799-943C-A12F-E6D61D54B1CA}"/>
              </a:ext>
            </a:extLst>
          </p:cNvPr>
          <p:cNvCxnSpPr>
            <a:cxnSpLocks/>
            <a:stCxn id="16" idx="1"/>
            <a:endCxn id="15" idx="6"/>
          </p:cNvCxnSpPr>
          <p:nvPr/>
        </p:nvCxnSpPr>
        <p:spPr>
          <a:xfrm flipH="1">
            <a:off x="6278879" y="2536891"/>
            <a:ext cx="2551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558AE5-374B-DE61-1F51-1EDC697088D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096000" y="6508628"/>
            <a:ext cx="3453" cy="21008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CE0FDD-FE87-253D-29AA-1484FCA06E9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0008177" y="2536891"/>
            <a:ext cx="77759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0FDA20-596B-036B-54AC-8BAEACA9F822}"/>
              </a:ext>
            </a:extLst>
          </p:cNvPr>
          <p:cNvCxnSpPr>
            <a:cxnSpLocks/>
          </p:cNvCxnSpPr>
          <p:nvPr/>
        </p:nvCxnSpPr>
        <p:spPr>
          <a:xfrm>
            <a:off x="6095998" y="6718713"/>
            <a:ext cx="468976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6C0509-A01E-2BA4-9E0C-11A61E4582EF}"/>
              </a:ext>
            </a:extLst>
          </p:cNvPr>
          <p:cNvCxnSpPr>
            <a:cxnSpLocks/>
          </p:cNvCxnSpPr>
          <p:nvPr/>
        </p:nvCxnSpPr>
        <p:spPr>
          <a:xfrm>
            <a:off x="10785767" y="2535697"/>
            <a:ext cx="0" cy="418301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002540A4-50FC-2C15-A565-8C3CF4CB357B}"/>
                  </a:ext>
                </a:extLst>
              </p:cNvPr>
              <p:cNvSpPr/>
              <p:nvPr/>
            </p:nvSpPr>
            <p:spPr>
              <a:xfrm>
                <a:off x="1880750" y="5567023"/>
                <a:ext cx="8437409" cy="36576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Input Control: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send to actuator</a:t>
                </a:r>
              </a:p>
            </p:txBody>
          </p:sp>
        </mc:Choice>
        <mc:Fallback xmlns=""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002540A4-50FC-2C15-A565-8C3CF4CB3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0" y="5567023"/>
                <a:ext cx="8437409" cy="365760"/>
              </a:xfrm>
              <a:prstGeom prst="flowChartProcess">
                <a:avLst/>
              </a:prstGeom>
              <a:blipFill>
                <a:blip r:embed="rId9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E0DF73B-4AF3-50BF-0266-21AC928B7118}"/>
              </a:ext>
            </a:extLst>
          </p:cNvPr>
          <p:cNvCxnSpPr>
            <a:cxnSpLocks/>
            <a:stCxn id="10" idx="2"/>
            <a:endCxn id="52" idx="0"/>
          </p:cNvCxnSpPr>
          <p:nvPr/>
        </p:nvCxnSpPr>
        <p:spPr>
          <a:xfrm flipH="1">
            <a:off x="6099455" y="5295342"/>
            <a:ext cx="9" cy="271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5AABBF-1468-03B7-9B04-54E47804EA42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 flipH="1">
            <a:off x="6099453" y="5932783"/>
            <a:ext cx="2" cy="210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7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58C3BA2-F6E2-E942-999B-FFF21C8E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9FDAA-EBBA-2748-A5C1-71B94E6195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alpha val="51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BAFD4-8392-4948-BF96-DE8E65EEB247}"/>
              </a:ext>
            </a:extLst>
          </p:cNvPr>
          <p:cNvSpPr/>
          <p:nvPr/>
        </p:nvSpPr>
        <p:spPr>
          <a:xfrm rot="5400000">
            <a:off x="12039600" y="791029"/>
            <a:ext cx="304800" cy="5275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7481F456-53EA-0743-B0BE-892F61F2FC1F}"/>
              </a:ext>
            </a:extLst>
          </p:cNvPr>
          <p:cNvSpPr txBox="1">
            <a:spLocks/>
          </p:cNvSpPr>
          <p:nvPr/>
        </p:nvSpPr>
        <p:spPr>
          <a:xfrm>
            <a:off x="618793" y="255270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Proposed Method: MPPI Control for R2R Systems</a:t>
            </a:r>
            <a:endParaRPr kumimoji="0" lang="en-US" sz="4800" b="1" i="0" u="none" strike="noStrike" kern="8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53360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74302-EF3F-253F-0370-2E67C06C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12F86-426C-ED86-7E2A-5B04F264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548" y="1614660"/>
            <a:ext cx="4144873" cy="2073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BDD17-32AE-E964-46A4-BC564737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65" y="4567311"/>
            <a:ext cx="4572000" cy="1200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36E0-77AC-027A-C11B-629FCB0DC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F736D-A843-34CB-7051-F87A13CE701D}"/>
              </a:ext>
            </a:extLst>
          </p:cNvPr>
          <p:cNvSpPr txBox="1"/>
          <p:nvPr/>
        </p:nvSpPr>
        <p:spPr>
          <a:xfrm>
            <a:off x="7038954" y="5760511"/>
            <a:ext cx="487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Schematic of a simplified R2R 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44A7A3-0D13-0B94-252B-CD21CE61EB7A}"/>
              </a:ext>
            </a:extLst>
          </p:cNvPr>
          <p:cNvSpPr/>
          <p:nvPr/>
        </p:nvSpPr>
        <p:spPr>
          <a:xfrm>
            <a:off x="7038955" y="4494292"/>
            <a:ext cx="4876820" cy="1551012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CA4E9-0DBF-8ACD-E40D-64163A6C48E3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Formulating R2R Systems in the Path Integral Paradigm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08C30-84F5-7D59-F442-FF29C720375C}"/>
              </a:ext>
            </a:extLst>
          </p:cNvPr>
          <p:cNvSpPr/>
          <p:nvPr/>
        </p:nvSpPr>
        <p:spPr>
          <a:xfrm>
            <a:off x="8044349" y="1576262"/>
            <a:ext cx="3865519" cy="2468822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23DE9-CAC2-3301-E1C4-A1F980D09FA2}"/>
              </a:ext>
            </a:extLst>
          </p:cNvPr>
          <p:cNvSpPr txBox="1"/>
          <p:nvPr/>
        </p:nvSpPr>
        <p:spPr>
          <a:xfrm>
            <a:off x="8044349" y="3721201"/>
            <a:ext cx="386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R2R MPPI control 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1D9A7C-6C50-5F25-77C3-080023416ED7}"/>
                  </a:ext>
                </a:extLst>
              </p:cNvPr>
              <p:cNvSpPr txBox="1"/>
              <p:nvPr/>
            </p:nvSpPr>
            <p:spPr>
              <a:xfrm>
                <a:off x="276224" y="1530783"/>
                <a:ext cx="7768125" cy="19216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Stochastic dynamic equations: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7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7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𝐴𝐸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s-ES" sz="17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ES" sz="17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700" dirty="0">
                  <a:solidFill>
                    <a:srgbClr val="333F48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ES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7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17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7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7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sz="17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700" dirty="0">
                  <a:solidFill>
                    <a:srgbClr val="333F48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1D9A7C-6C50-5F25-77C3-08002341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4" y="1530783"/>
                <a:ext cx="7768125" cy="1921680"/>
              </a:xfrm>
              <a:prstGeom prst="rect">
                <a:avLst/>
              </a:prstGeom>
              <a:blipFill>
                <a:blip r:embed="rId5"/>
                <a:stretch>
                  <a:fillRect l="-706" t="-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6218A8-C687-251C-8E30-BB1F4CD1461E}"/>
                  </a:ext>
                </a:extLst>
              </p:cNvPr>
              <p:cNvSpPr txBox="1"/>
              <p:nvPr/>
            </p:nvSpPr>
            <p:spPr>
              <a:xfrm>
                <a:off x="276224" y="3619916"/>
                <a:ext cx="6256655" cy="12650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Notice that the control is affine and that the system is separable: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r>
                      <a:rPr lang="es-ES" sz="17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sup>
                    </m:sSubSup>
                    <m:r>
                      <a:rPr lang="en-US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r>
                      <a:rPr lang="en-US" sz="17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7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Arial" panose="020B0604020202020204" pitchFamily="34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chemeClr val="tx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6218A8-C687-251C-8E30-BB1F4CD14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4" y="3619916"/>
                <a:ext cx="6256655" cy="1265026"/>
              </a:xfrm>
              <a:prstGeom prst="rect">
                <a:avLst/>
              </a:prstGeom>
              <a:blipFill>
                <a:blip r:embed="rId6"/>
                <a:stretch>
                  <a:fillRect l="-876" t="-5314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6678D0A-2DD2-7CB6-BD2C-4F3754D2BF53}"/>
              </a:ext>
            </a:extLst>
          </p:cNvPr>
          <p:cNvSpPr txBox="1"/>
          <p:nvPr/>
        </p:nvSpPr>
        <p:spPr>
          <a:xfrm>
            <a:off x="276225" y="5113356"/>
            <a:ext cx="654736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228600" rtl="0" eaLnBrk="1" fontAlgn="auto" latinLnBrk="0" hangingPunct="1">
              <a:spcBef>
                <a:spcPts val="1500"/>
              </a:spcBef>
              <a:spcAft>
                <a:spcPts val="6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Additionally, notice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</a:t>
            </a:r>
            <a:r>
              <a:rPr lang="en-US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 since R2R lines are in series, the complexity of the model increases linearly with the number of web sections.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FD531-8A92-435E-CBFC-71B8C3DE2B40}"/>
              </a:ext>
            </a:extLst>
          </p:cNvPr>
          <p:cNvSpPr txBox="1"/>
          <p:nvPr/>
        </p:nvSpPr>
        <p:spPr>
          <a:xfrm>
            <a:off x="5158665" y="1317972"/>
            <a:ext cx="2419352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and disturbance on same channel.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10DF37-5D7A-B136-A5B3-CCDEC7BE1342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5875039" y="1891214"/>
            <a:ext cx="0" cy="74022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97F363-4046-819A-2FBD-B8A5D8C19681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936600" y="1902747"/>
            <a:ext cx="0" cy="7286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84928EB4-AB3F-6936-FFF4-0C15B3D2A920}"/>
              </a:ext>
            </a:extLst>
          </p:cNvPr>
          <p:cNvSpPr/>
          <p:nvPr/>
        </p:nvSpPr>
        <p:spPr>
          <a:xfrm>
            <a:off x="5511203" y="2631437"/>
            <a:ext cx="727672" cy="740223"/>
          </a:xfrm>
          <a:prstGeom prst="flowChart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41F27612-D89C-D3C9-DFD0-B179D7BBCFF1}"/>
              </a:ext>
            </a:extLst>
          </p:cNvPr>
          <p:cNvSpPr/>
          <p:nvPr/>
        </p:nvSpPr>
        <p:spPr>
          <a:xfrm>
            <a:off x="6500513" y="2631439"/>
            <a:ext cx="872173" cy="740221"/>
          </a:xfrm>
          <a:prstGeom prst="flowChartProcess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6BE84C-33ED-AD94-C6D2-65CA0F31F729}"/>
              </a:ext>
            </a:extLst>
          </p:cNvPr>
          <p:cNvSpPr txBox="1"/>
          <p:nvPr/>
        </p:nvSpPr>
        <p:spPr>
          <a:xfrm>
            <a:off x="858804" y="5752916"/>
            <a:ext cx="5237195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Thus, the complexity of the Monte Carlo rollouts scales linearly with the size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31912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62781-237F-8F4F-5215-A30152A4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4DCD-DB33-9904-79C0-D90B2E5AB7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CC116-8FB6-5C9C-0761-74C3D6922EBE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R2R MPPI: Challenges Addressed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803881D-96C1-C6EF-6E23-317CB19E3B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10959"/>
                  </p:ext>
                </p:extLst>
              </p:nvPr>
            </p:nvGraphicFramePr>
            <p:xfrm>
              <a:off x="408807" y="2174977"/>
              <a:ext cx="568719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78627">
                      <a:extLst>
                        <a:ext uri="{9D8B030D-6E8A-4147-A177-3AD203B41FA5}">
                          <a16:colId xmlns:a16="http://schemas.microsoft.com/office/drawing/2014/main" val="1431191068"/>
                        </a:ext>
                      </a:extLst>
                    </a:gridCol>
                    <a:gridCol w="2708565">
                      <a:extLst>
                        <a:ext uri="{9D8B030D-6E8A-4147-A177-3AD203B41FA5}">
                          <a16:colId xmlns:a16="http://schemas.microsoft.com/office/drawing/2014/main" val="30123960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R2R system characteristic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Desirable control property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7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Large-scale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(Industrial lines can have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50 states)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Scalable/computationally 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709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Stochastic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(Motor backlash/friction, process noise)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stochasticity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50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Nonlinear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(strain transport, viscoelasticity)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nonlinearity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31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Changing reference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(Stop/start, heating, stamping, printing)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Receding horizon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034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tracking performance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(Tension variation causes errors)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General/flexible cost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684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803881D-96C1-C6EF-6E23-317CB19E3B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10959"/>
                  </p:ext>
                </p:extLst>
              </p:nvPr>
            </p:nvGraphicFramePr>
            <p:xfrm>
              <a:off x="408807" y="2174977"/>
              <a:ext cx="5687192" cy="2961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78627">
                      <a:extLst>
                        <a:ext uri="{9D8B030D-6E8A-4147-A177-3AD203B41FA5}">
                          <a16:colId xmlns:a16="http://schemas.microsoft.com/office/drawing/2014/main" val="1431191068"/>
                        </a:ext>
                      </a:extLst>
                    </a:gridCol>
                    <a:gridCol w="2708565">
                      <a:extLst>
                        <a:ext uri="{9D8B030D-6E8A-4147-A177-3AD203B41FA5}">
                          <a16:colId xmlns:a16="http://schemas.microsoft.com/office/drawing/2014/main" val="30123960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R2R system characteristic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Desirable control property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791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4" t="-74118" r="-91411" b="-4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Scalable/computationally 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7099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Stochastic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(Motor backlash/friction, process noise)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stochasticity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503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Nonlinear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(strain transport, viscoelasticity)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nonlinearity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318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Changing reference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(Stop/start, heating, stamping, printing)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Receding horizon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03422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BF57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tracking performance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(Tension variation causes errors)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General/flexible cost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6844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D9603E5-AA1B-9994-92AF-B45213AE9070}"/>
              </a:ext>
            </a:extLst>
          </p:cNvPr>
          <p:cNvSpPr txBox="1"/>
          <p:nvPr/>
        </p:nvSpPr>
        <p:spPr>
          <a:xfrm>
            <a:off x="6411191" y="2174977"/>
            <a:ext cx="4686300" cy="369332"/>
          </a:xfrm>
          <a:prstGeom prst="rect">
            <a:avLst/>
          </a:prstGeom>
          <a:noFill/>
          <a:ln w="28575">
            <a:solidFill>
              <a:srgbClr val="BF57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MPPI control satisfy this requirement?</a:t>
            </a: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3B24ACB-D8FF-B95F-3015-291F9BE0A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1191" y="2586915"/>
            <a:ext cx="457200" cy="4572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D53C3D91-B83D-ED04-5944-AAE953DF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1191" y="3106039"/>
            <a:ext cx="457200" cy="4572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DAFA6FAC-64F3-E183-8D7A-7B5A1B11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1191" y="3614772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548D7A5-6993-AFB7-4A21-171F9009F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1582" y="4154678"/>
            <a:ext cx="457200" cy="4572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C1F0C304-4452-F6B4-52D5-348751B77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1582" y="4679417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75065-03C2-7EC6-F43B-F3019052AD4B}"/>
                  </a:ext>
                </a:extLst>
              </p:cNvPr>
              <p:cNvSpPr txBox="1"/>
              <p:nvPr/>
            </p:nvSpPr>
            <p:spPr>
              <a:xfrm>
                <a:off x="6924963" y="2643610"/>
                <a:ext cx="526703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Parallelizable, complexity grows linearly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75065-03C2-7EC6-F43B-F3019052A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963" y="2643610"/>
                <a:ext cx="526703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550D45-3A5F-E684-653F-2A56BF3C387D}"/>
                  </a:ext>
                </a:extLst>
              </p:cNvPr>
              <p:cNvSpPr txBox="1"/>
              <p:nvPr/>
            </p:nvSpPr>
            <p:spPr>
              <a:xfrm>
                <a:off x="6924963" y="3164827"/>
                <a:ext cx="526703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Stochasticity explicitly included in simulations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550D45-3A5F-E684-653F-2A56BF3C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963" y="3164827"/>
                <a:ext cx="526703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F45EC-6106-76F2-8DC5-21C85D0CC148}"/>
                  </a:ext>
                </a:extLst>
              </p:cNvPr>
              <p:cNvSpPr txBox="1"/>
              <p:nvPr/>
            </p:nvSpPr>
            <p:spPr>
              <a:xfrm>
                <a:off x="6924963" y="3658706"/>
                <a:ext cx="526703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Full nonlinear model used in simulations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8F45EC-6106-76F2-8DC5-21C85D0CC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963" y="3658706"/>
                <a:ext cx="526703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C1CCCD-F220-5D68-FAB4-F7B28A70FEB8}"/>
                  </a:ext>
                </a:extLst>
              </p:cNvPr>
              <p:cNvSpPr txBox="1"/>
              <p:nvPr/>
            </p:nvSpPr>
            <p:spPr>
              <a:xfrm>
                <a:off x="6924963" y="4188906"/>
                <a:ext cx="526703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receding horizon structure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C1CCCD-F220-5D68-FAB4-F7B28A70F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963" y="4188906"/>
                <a:ext cx="5267038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A579CE-34D4-C749-A781-A42982F8A5B5}"/>
                  </a:ext>
                </a:extLst>
              </p:cNvPr>
              <p:cNvSpPr txBox="1"/>
              <p:nvPr/>
            </p:nvSpPr>
            <p:spPr>
              <a:xfrm>
                <a:off x="6924963" y="4742428"/>
                <a:ext cx="526703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Cost function completely general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A579CE-34D4-C749-A781-A42982F8A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963" y="4742428"/>
                <a:ext cx="5267038" cy="369332"/>
              </a:xfrm>
              <a:prstGeom prst="rect">
                <a:avLst/>
              </a:prstGeom>
              <a:blipFill>
                <a:blip r:embed="rId10"/>
                <a:stretch>
                  <a:fillRect t="-9836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94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58C3BA2-F6E2-E942-999B-FFF21C8E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9FDAA-EBBA-2748-A5C1-71B94E6195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alpha val="51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BAFD4-8392-4948-BF96-DE8E65EEB247}"/>
              </a:ext>
            </a:extLst>
          </p:cNvPr>
          <p:cNvSpPr/>
          <p:nvPr/>
        </p:nvSpPr>
        <p:spPr>
          <a:xfrm rot="5400000">
            <a:off x="12039600" y="791029"/>
            <a:ext cx="304800" cy="5275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7481F456-53EA-0743-B0BE-892F61F2FC1F}"/>
              </a:ext>
            </a:extLst>
          </p:cNvPr>
          <p:cNvSpPr txBox="1">
            <a:spLocks/>
          </p:cNvSpPr>
          <p:nvPr/>
        </p:nvSpPr>
        <p:spPr>
          <a:xfrm>
            <a:off x="618793" y="255270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Results</a:t>
            </a:r>
            <a:endParaRPr kumimoji="0" lang="en-US" sz="4800" b="1" i="0" u="none" strike="noStrike" kern="8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26355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B9C45-3074-1EB7-1B26-32F576B6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5F22A-05F3-7843-6C5E-EFC918BB3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2EDCB-4E3A-58BC-244A-800813490768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Simulation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8FD29-20EE-D3D8-3FA0-F021245F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64" y="3455409"/>
            <a:ext cx="4572000" cy="2286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5E76C-54A6-DBE9-E2EC-9CFF93900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65" y="1603802"/>
            <a:ext cx="4572000" cy="12009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09BD49-61C2-71A2-93B4-EE1B4975DE1B}"/>
              </a:ext>
            </a:extLst>
          </p:cNvPr>
          <p:cNvSpPr/>
          <p:nvPr/>
        </p:nvSpPr>
        <p:spPr>
          <a:xfrm>
            <a:off x="7038955" y="1530783"/>
            <a:ext cx="4876820" cy="1551012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A0DC8-6040-5985-219D-C8ADD048F108}"/>
              </a:ext>
            </a:extLst>
          </p:cNvPr>
          <p:cNvSpPr/>
          <p:nvPr/>
        </p:nvSpPr>
        <p:spPr>
          <a:xfrm>
            <a:off x="7038954" y="3393063"/>
            <a:ext cx="4876820" cy="2650563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B7180-DCEC-FF35-809C-50A982535E5E}"/>
                  </a:ext>
                </a:extLst>
              </p:cNvPr>
              <p:cNvSpPr txBox="1"/>
              <p:nvPr/>
            </p:nvSpPr>
            <p:spPr>
              <a:xfrm>
                <a:off x="192627" y="1544493"/>
                <a:ext cx="6499118" cy="1754839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 rtlCol="0" anchor="t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lang="en-US" sz="1600" dirty="0">
                    <a:solidFill>
                      <a:srgbClr val="333F48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Three controllers used: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742950" lvl="1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Baseline linear MPC with quadratic cost function</a:t>
                </a:r>
              </a:p>
              <a:p>
                <a:pPr marL="742950" lvl="1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333F48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MPPI controller with same quadratic cost function</a:t>
                </a:r>
              </a:p>
              <a:p>
                <a:pPr marL="742950" lvl="1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MPPI controller with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a cost function with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333F4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333F4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333F4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B7180-DCEC-FF35-809C-50A982535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7" y="1544493"/>
                <a:ext cx="6499118" cy="1754839"/>
              </a:xfrm>
              <a:prstGeom prst="rect">
                <a:avLst/>
              </a:prstGeom>
              <a:blipFill>
                <a:blip r:embed="rId5"/>
                <a:stretch>
                  <a:fillRect l="-748" b="-4811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C8B277-867F-7B1F-7783-C495BED2B37F}"/>
                  </a:ext>
                </a:extLst>
              </p:cNvPr>
              <p:cNvSpPr txBox="1"/>
              <p:nvPr/>
            </p:nvSpPr>
            <p:spPr>
              <a:xfrm>
                <a:off x="192626" y="3425176"/>
                <a:ext cx="3154527" cy="1246303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228600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:r>
                  <a:rPr kumimoji="0" lang="en-US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Quadratic cost function</a:t>
                </a:r>
              </a:p>
              <a:p>
                <a:pPr marL="0" lvl="1" algn="ctr" defTabSz="228600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C8B277-867F-7B1F-7783-C495BED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6" y="3425176"/>
                <a:ext cx="3154527" cy="1246303"/>
              </a:xfrm>
              <a:prstGeom prst="rect">
                <a:avLst/>
              </a:prstGeom>
              <a:blipFill>
                <a:blip r:embed="rId6"/>
                <a:stretch>
                  <a:fillRect t="-966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18DB2D-4477-C3F1-87D9-C8A8183D086C}"/>
                  </a:ext>
                </a:extLst>
              </p:cNvPr>
              <p:cNvSpPr txBox="1"/>
              <p:nvPr/>
            </p:nvSpPr>
            <p:spPr>
              <a:xfrm>
                <a:off x="3537218" y="3425176"/>
                <a:ext cx="3154527" cy="1246303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 rtlCol="0" anchor="t">
                <a:noAutofit/>
              </a:bodyPr>
              <a:lstStyle/>
              <a:p>
                <a:pPr marL="0" lvl="1" algn="ctr" defTabSz="228600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u="sng">
                            <a:solidFill>
                              <a:srgbClr val="333F48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 u="sng">
                            <a:solidFill>
                              <a:srgbClr val="333F48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1600" i="1" u="sng">
                            <a:solidFill>
                              <a:srgbClr val="333F48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cost function</a:t>
                </a:r>
              </a:p>
              <a:p>
                <a:pPr marL="0" lvl="1" algn="ctr" defTabSz="228600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1400" i="1" dirty="0"/>
              </a:p>
              <a:p>
                <a:pPr marL="0" lvl="1" algn="ctr" defTabSz="228600">
                  <a:spcBef>
                    <a:spcPts val="15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18DB2D-4477-C3F1-87D9-C8A8183D0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18" y="3425176"/>
                <a:ext cx="3154527" cy="1246303"/>
              </a:xfrm>
              <a:prstGeom prst="rect">
                <a:avLst/>
              </a:prstGeom>
              <a:blipFill>
                <a:blip r:embed="rId7"/>
                <a:stretch>
                  <a:fillRect t="-966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DAA7A69-399C-8746-0269-76AA7081E647}"/>
              </a:ext>
            </a:extLst>
          </p:cNvPr>
          <p:cNvSpPr txBox="1"/>
          <p:nvPr/>
        </p:nvSpPr>
        <p:spPr>
          <a:xfrm>
            <a:off x="192627" y="4797323"/>
            <a:ext cx="6499118" cy="1246303"/>
          </a:xfrm>
          <a:prstGeom prst="rect">
            <a:avLst/>
          </a:prstGeom>
          <a:noFill/>
          <a:ln w="19050">
            <a:solidFill>
              <a:srgbClr val="BF5700"/>
            </a:solidFill>
            <a:prstDash val="sysDash"/>
          </a:ln>
        </p:spPr>
        <p:txBody>
          <a:bodyPr wrap="square" rtlCol="0" anchor="t">
            <a:noAutofit/>
          </a:bodyPr>
          <a:lstStyle/>
          <a:p>
            <a:pPr marL="171450" indent="-171450" defTabSz="228600">
              <a:spcAft>
                <a:spcPts val="12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Purpose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Demonstrate the utility of having a general (non-differentiable) cost function.</a:t>
            </a:r>
            <a:endParaRPr lang="en-US" sz="1600" dirty="0">
              <a:solidFill>
                <a:srgbClr val="BF57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228600" rtl="0" eaLnBrk="1" fontAlgn="auto" latinLnBrk="0" hangingPunct="1">
              <a:spcAft>
                <a:spcPts val="12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System characteristics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6 web sections, physical parameters meant to mimic a typical R2R line, </a:t>
            </a: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sampling time 0.01 s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0D50F-62BE-0D89-4AEF-4BF66C0BB32A}"/>
              </a:ext>
            </a:extLst>
          </p:cNvPr>
          <p:cNvSpPr txBox="1"/>
          <p:nvPr/>
        </p:nvSpPr>
        <p:spPr>
          <a:xfrm>
            <a:off x="7038954" y="2797002"/>
            <a:ext cx="487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Schematic of a simplified R2R 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18A50-3EAA-6DD7-9A59-7818C5F5A5DA}"/>
              </a:ext>
            </a:extLst>
          </p:cNvPr>
          <p:cNvSpPr txBox="1"/>
          <p:nvPr/>
        </p:nvSpPr>
        <p:spPr>
          <a:xfrm>
            <a:off x="7038955" y="5758521"/>
            <a:ext cx="4876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R2R MPPI control problem formulation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9F12B791-4EEC-EBE5-076E-E3A2E63BE9B8}"/>
              </a:ext>
            </a:extLst>
          </p:cNvPr>
          <p:cNvSpPr/>
          <p:nvPr/>
        </p:nvSpPr>
        <p:spPr>
          <a:xfrm>
            <a:off x="985520" y="2938920"/>
            <a:ext cx="4724400" cy="360412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20B487D-A2B5-B839-43F8-79633B08802A}"/>
              </a:ext>
            </a:extLst>
          </p:cNvPr>
          <p:cNvSpPr/>
          <p:nvPr/>
        </p:nvSpPr>
        <p:spPr>
          <a:xfrm>
            <a:off x="3537217" y="3425237"/>
            <a:ext cx="3154527" cy="1246242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565C8-674F-D669-DB0D-DB718365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1044138-63DE-6E8A-35B5-1232047F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08" y="2845055"/>
            <a:ext cx="2317455" cy="3511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D89972-56D3-58C9-BFCF-6AA3AE3BB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07" y="2845292"/>
            <a:ext cx="2317455" cy="3511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08E9E2-37C1-4833-B9E9-0F06FB78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69" y="2847975"/>
            <a:ext cx="5793638" cy="3511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213FB-2A2E-F513-6B58-E80356B29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91DEF-6070-FD09-3112-A64627FF5396}"/>
              </a:ext>
            </a:extLst>
          </p:cNvPr>
          <p:cNvSpPr txBox="1"/>
          <p:nvPr/>
        </p:nvSpPr>
        <p:spPr>
          <a:xfrm>
            <a:off x="10607039" y="3676719"/>
            <a:ext cx="1423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Tension control results. (left) The overall tension response, (middle) a zoom-in on the tension response, and (right) a zoom-in on the control effort.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/>
              <a:ea typeface="Roboto Slab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/>
              <a:ea typeface="Roboto Slab" pitchFamily="2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FEB978-1A52-DA4A-EFD6-CB193B3A718F}"/>
              </a:ext>
            </a:extLst>
          </p:cNvPr>
          <p:cNvSpPr/>
          <p:nvPr/>
        </p:nvSpPr>
        <p:spPr>
          <a:xfrm>
            <a:off x="133350" y="2847975"/>
            <a:ext cx="11925300" cy="3508376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6204A-8DF6-BC3B-DF1C-070D0FAA01D0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Tension Step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6C98E-96E2-2810-8D66-C0DEB53CB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1566888"/>
            <a:ext cx="4114800" cy="10808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4586B9-B1E0-C739-8359-71AA314DEB83}"/>
              </a:ext>
            </a:extLst>
          </p:cNvPr>
          <p:cNvSpPr/>
          <p:nvPr/>
        </p:nvSpPr>
        <p:spPr>
          <a:xfrm>
            <a:off x="133349" y="1455877"/>
            <a:ext cx="5648325" cy="1263967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7C41E5-FDE1-64F1-E850-477EBB2AF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15597"/>
              </p:ext>
            </p:extLst>
          </p:nvPr>
        </p:nvGraphicFramePr>
        <p:xfrm>
          <a:off x="6200774" y="1438756"/>
          <a:ext cx="4638674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1259">
                  <a:extLst>
                    <a:ext uri="{9D8B030D-6E8A-4147-A177-3AD203B41FA5}">
                      <a16:colId xmlns:a16="http://schemas.microsoft.com/office/drawing/2014/main" val="2129386836"/>
                    </a:ext>
                  </a:extLst>
                </a:gridCol>
                <a:gridCol w="981259">
                  <a:extLst>
                    <a:ext uri="{9D8B030D-6E8A-4147-A177-3AD203B41FA5}">
                      <a16:colId xmlns:a16="http://schemas.microsoft.com/office/drawing/2014/main" val="3364489408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2584242791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180230065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3619890586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4029304437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4172243439"/>
                    </a:ext>
                  </a:extLst>
                </a:gridCol>
                <a:gridCol w="446026">
                  <a:extLst>
                    <a:ext uri="{9D8B030D-6E8A-4147-A177-3AD203B41FA5}">
                      <a16:colId xmlns:a16="http://schemas.microsoft.com/office/drawing/2014/main" val="36813365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section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51337263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Convergence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(s)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LMPC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040819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MPPI w/o L1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8477217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MPPI w/ L1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79599834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 (%)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LMPC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8.04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8579826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MPPI w/o L1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8415568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MPPI w/ L1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6.63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70011173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5BD4523-036A-3855-5AD9-A7DD2026F539}"/>
              </a:ext>
            </a:extLst>
          </p:cNvPr>
          <p:cNvSpPr txBox="1"/>
          <p:nvPr/>
        </p:nvSpPr>
        <p:spPr>
          <a:xfrm>
            <a:off x="10948439" y="1663337"/>
            <a:ext cx="108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Table 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Tension step response results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8DD5F-73A9-94BA-5BCF-B24DBF67C26E}"/>
              </a:ext>
            </a:extLst>
          </p:cNvPr>
          <p:cNvSpPr txBox="1"/>
          <p:nvPr/>
        </p:nvSpPr>
        <p:spPr>
          <a:xfrm>
            <a:off x="4093479" y="1801917"/>
            <a:ext cx="162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Schematic of a simplified R2R line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E1C1AF68-B7A4-6FA4-0808-37285A62A684}"/>
              </a:ext>
            </a:extLst>
          </p:cNvPr>
          <p:cNvSpPr/>
          <p:nvPr/>
        </p:nvSpPr>
        <p:spPr>
          <a:xfrm>
            <a:off x="6459220" y="2887890"/>
            <a:ext cx="815340" cy="3157413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18DF316-7B65-51B3-746E-3CA0E619AEAF}"/>
              </a:ext>
            </a:extLst>
          </p:cNvPr>
          <p:cNvSpPr/>
          <p:nvPr/>
        </p:nvSpPr>
        <p:spPr>
          <a:xfrm>
            <a:off x="7200900" y="1981200"/>
            <a:ext cx="3638548" cy="203677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AC7A580-BDCF-1FB0-5112-5EDFC7EBACE7}"/>
              </a:ext>
            </a:extLst>
          </p:cNvPr>
          <p:cNvSpPr/>
          <p:nvPr/>
        </p:nvSpPr>
        <p:spPr>
          <a:xfrm>
            <a:off x="7200899" y="2548349"/>
            <a:ext cx="3638549" cy="178972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EB3D290E-20FC-25B2-5266-FBCC1A206297}"/>
              </a:ext>
            </a:extLst>
          </p:cNvPr>
          <p:cNvSpPr/>
          <p:nvPr/>
        </p:nvSpPr>
        <p:spPr>
          <a:xfrm>
            <a:off x="4536441" y="3627120"/>
            <a:ext cx="1245233" cy="18796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4601-CA09-6CD7-E5A0-E182F8D5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1335-978A-889A-717C-218C4F0CD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" name="Picture 28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1F50E706-EA63-06A2-A0E7-0FD0D2E2C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936"/>
            <a:ext cx="2194560" cy="5486401"/>
          </a:xfrm>
          <a:prstGeom prst="rect">
            <a:avLst/>
          </a:prstGeom>
        </p:spPr>
      </p:pic>
      <p:pic>
        <p:nvPicPr>
          <p:cNvPr id="32" name="Picture 31" descr="A graph of different colored shapes&#10;&#10;AI-generated content may be incorrect.">
            <a:extLst>
              <a:ext uri="{FF2B5EF4-FFF2-40B4-BE49-F238E27FC236}">
                <a16:creationId xmlns:a16="http://schemas.microsoft.com/office/drawing/2014/main" id="{57248C4A-FAF2-23C7-A5C9-943FEC0B7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9" y="1135861"/>
            <a:ext cx="2103120" cy="5257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FCBD17-EF87-D6EB-99CF-EB65D3E6D5F4}"/>
              </a:ext>
            </a:extLst>
          </p:cNvPr>
          <p:cNvSpPr txBox="1"/>
          <p:nvPr/>
        </p:nvSpPr>
        <p:spPr>
          <a:xfrm>
            <a:off x="1180452" y="117049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6CCC72-A65C-765B-B014-DE903598C941}"/>
              </a:ext>
            </a:extLst>
          </p:cNvPr>
          <p:cNvCxnSpPr>
            <a:cxnSpLocks/>
          </p:cNvCxnSpPr>
          <p:nvPr/>
        </p:nvCxnSpPr>
        <p:spPr>
          <a:xfrm flipH="1">
            <a:off x="1235075" y="1772120"/>
            <a:ext cx="233060" cy="2694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A graph of a graph showing different colors&#10;&#10;AI-generated content may be incorrect.">
            <a:extLst>
              <a:ext uri="{FF2B5EF4-FFF2-40B4-BE49-F238E27FC236}">
                <a16:creationId xmlns:a16="http://schemas.microsoft.com/office/drawing/2014/main" id="{65EE2599-078F-1514-31FE-F182CE135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2" y="1139536"/>
            <a:ext cx="2103120" cy="5257801"/>
          </a:xfrm>
          <a:prstGeom prst="rect">
            <a:avLst/>
          </a:prstGeom>
        </p:spPr>
      </p:pic>
      <p:pic>
        <p:nvPicPr>
          <p:cNvPr id="43" name="Picture 4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AC6C4F6-F096-09EF-06E7-D86DA8D2A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36" y="1135861"/>
            <a:ext cx="2103120" cy="5257801"/>
          </a:xfrm>
          <a:prstGeom prst="rect">
            <a:avLst/>
          </a:prstGeom>
        </p:spPr>
      </p:pic>
      <p:pic>
        <p:nvPicPr>
          <p:cNvPr id="45" name="Picture 4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6490BC7-53B1-BE6A-FBF2-97DF977B3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58" y="1135861"/>
            <a:ext cx="2103120" cy="5257801"/>
          </a:xfrm>
          <a:prstGeom prst="rect">
            <a:avLst/>
          </a:prstGeom>
        </p:spPr>
      </p:pic>
      <p:pic>
        <p:nvPicPr>
          <p:cNvPr id="47" name="Picture 4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5BAAB9E-EE52-0C67-0498-11E45A7B0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22" y="1135860"/>
            <a:ext cx="2103120" cy="5257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65E45-4D6A-E636-F3EC-2ABD649BFCBA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Tension Step Response Windows</a:t>
            </a:r>
          </a:p>
        </p:txBody>
      </p:sp>
    </p:spTree>
    <p:extLst>
      <p:ext uri="{BB962C8B-B14F-4D97-AF65-F5344CB8AC3E}">
        <p14:creationId xmlns:p14="http://schemas.microsoft.com/office/powerpoint/2010/main" val="396351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38DB-260C-EE23-0B44-C086A17C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4F9C-9A78-9E03-B1CC-B4D7B3A3D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712CA-19ED-F0F1-C640-AC1B5B658343}"/>
              </a:ext>
            </a:extLst>
          </p:cNvPr>
          <p:cNvSpPr txBox="1"/>
          <p:nvPr/>
        </p:nvSpPr>
        <p:spPr>
          <a:xfrm>
            <a:off x="1233237" y="2659302"/>
            <a:ext cx="10274709" cy="26473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F48"/>
                </a:solidFill>
                <a:latin typeface="Arial" panose="020B0604020202020204"/>
                <a:ea typeface="Times New Roman" panose="02020603050405020304" pitchFamily="18" charset="0"/>
              </a:rPr>
              <a:t>Many of the challenges associated with R2R control such as nonlinearity, stochasticity, and scalability are addressed by MPPI control.</a:t>
            </a: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F48"/>
                </a:solidFill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A case study demonstrates that an MPPI controller with a non-differentiable cost function out-performs a linear MPC with a quadratic cost function in a simulation of a typical R2R line.</a:t>
            </a: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F48"/>
                </a:solidFill>
                <a:latin typeface="Arial" panose="020B0604020202020204"/>
                <a:ea typeface="Open Sans" panose="020B0606030504020204" pitchFamily="34" charset="0"/>
                <a:cs typeface="Arial" panose="020B0604020202020204" pitchFamily="34" charset="0"/>
              </a:rPr>
              <a:t>Looking forward, as advanced manufacturing lines are increasingly equipped with modern GPUs, MPPI control is a promising method for high-performance R2R manufacturing.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C8F64-EDE4-45B3-EAEF-45FFFB8669F2}"/>
              </a:ext>
            </a:extLst>
          </p:cNvPr>
          <p:cNvSpPr txBox="1"/>
          <p:nvPr/>
        </p:nvSpPr>
        <p:spPr>
          <a:xfrm>
            <a:off x="1233237" y="1747780"/>
            <a:ext cx="9858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defRPr/>
            </a:pPr>
            <a:r>
              <a:rPr lang="en-US" sz="3000" b="1" dirty="0">
                <a:solidFill>
                  <a:srgbClr val="333F48"/>
                </a:solidFill>
                <a:latin typeface="Arial Black" panose="020B0604020202020204" pitchFamily="34" charset="0"/>
                <a:ea typeface="Roboto Slab" pitchFamily="2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5975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96D2C-A9CE-D550-7C29-59025BDE6F52}"/>
              </a:ext>
            </a:extLst>
          </p:cNvPr>
          <p:cNvSpPr txBox="1"/>
          <p:nvPr/>
        </p:nvSpPr>
        <p:spPr>
          <a:xfrm>
            <a:off x="1082566" y="2238703"/>
            <a:ext cx="9942850" cy="3207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000" dirty="0">
                <a:latin typeface="+mj-lt"/>
                <a:ea typeface="Roboto Slab" pitchFamily="2" charset="0"/>
              </a:rPr>
              <a:t>Thanks to my collaborators, Dr. Apurva Patil, Dr. Wei Li, Dr. Takashi Tanaka, and Dr. Dongmei Chen.</a:t>
            </a:r>
          </a:p>
          <a:p>
            <a:pPr algn="l"/>
            <a:endParaRPr lang="en-US" sz="2000" dirty="0">
              <a:latin typeface="+mj-lt"/>
              <a:ea typeface="Roboto Slab" pitchFamily="2" charset="0"/>
            </a:endParaRPr>
          </a:p>
          <a:p>
            <a:pPr algn="l"/>
            <a:r>
              <a:rPr lang="en-US" sz="2000" dirty="0">
                <a:latin typeface="+mj-lt"/>
                <a:ea typeface="Roboto Slab" pitchFamily="2" charset="0"/>
              </a:rPr>
              <a:t>Additionally, thanks to the National Science Foundation for supporting this work under Cooperative Agreement No. EEC-1160494 and CMMI-2041470.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60434-84F1-F088-FF02-A402A68882EF}"/>
              </a:ext>
            </a:extLst>
          </p:cNvPr>
          <p:cNvSpPr txBox="1"/>
          <p:nvPr/>
        </p:nvSpPr>
        <p:spPr>
          <a:xfrm>
            <a:off x="1166583" y="1411449"/>
            <a:ext cx="9858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defRPr/>
            </a:pPr>
            <a:r>
              <a:rPr lang="en-US" sz="3000" b="1" dirty="0">
                <a:solidFill>
                  <a:srgbClr val="333F48"/>
                </a:solidFill>
                <a:latin typeface="Arial Black" panose="020B0604020202020204" pitchFamily="34" charset="0"/>
                <a:ea typeface="Roboto Slab" pitchFamily="2" charset="0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13834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77EFDC-0E1C-C147-8832-A93008F4E010}"/>
              </a:ext>
            </a:extLst>
          </p:cNvPr>
          <p:cNvSpPr txBox="1"/>
          <p:nvPr/>
        </p:nvSpPr>
        <p:spPr>
          <a:xfrm>
            <a:off x="1233237" y="2455135"/>
            <a:ext cx="7046060" cy="266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Motivation: 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Roll-to-roll (R2R) manufacturing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lvl="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Background: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Model predictive path integral (MPPI) control</a:t>
            </a: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Proposed Method 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MPPI control for R2R systems</a:t>
            </a: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Results: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Case Study Comparison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Conclusions: 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Contributions and 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10090-828C-CE4B-9EEC-6DD9B5086F8B}"/>
              </a:ext>
            </a:extLst>
          </p:cNvPr>
          <p:cNvSpPr txBox="1"/>
          <p:nvPr/>
        </p:nvSpPr>
        <p:spPr>
          <a:xfrm>
            <a:off x="1233237" y="1747780"/>
            <a:ext cx="9858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+mn-c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0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D9CC29AE-3AF6-A54E-BBBB-5D118B1146DF}"/>
              </a:ext>
            </a:extLst>
          </p:cNvPr>
          <p:cNvSpPr txBox="1">
            <a:spLocks/>
          </p:cNvSpPr>
          <p:nvPr/>
        </p:nvSpPr>
        <p:spPr>
          <a:xfrm>
            <a:off x="618793" y="2552700"/>
            <a:ext cx="4803812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defTabSz="457200">
              <a:lnSpc>
                <a:spcPct val="70000"/>
              </a:lnSpc>
            </a:pPr>
            <a:r>
              <a:rPr lang="en-US" dirty="0">
                <a:solidFill>
                  <a:srgbClr val="BF5700"/>
                </a:solidFill>
              </a:rPr>
              <a:t>THANK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EE763-A249-DA4D-A908-1C16AF70F10A}"/>
              </a:ext>
            </a:extLst>
          </p:cNvPr>
          <p:cNvSpPr txBox="1"/>
          <p:nvPr/>
        </p:nvSpPr>
        <p:spPr>
          <a:xfrm>
            <a:off x="6427050" y="2794211"/>
            <a:ext cx="4864728" cy="1269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</a:pP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Christopher Martin, 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PhD candidate</a:t>
            </a:r>
          </a:p>
          <a:p>
            <a:pPr marL="171450" indent="-171450" defTabSz="228600">
              <a:lnSpc>
                <a:spcPct val="150000"/>
              </a:lnSpc>
              <a:spcBef>
                <a:spcPts val="1500"/>
              </a:spcBef>
              <a:buClr>
                <a:srgbClr val="BF5700"/>
              </a:buClr>
              <a:buSzPct val="125000"/>
              <a:buFont typeface="Wingdings" pitchFamily="2" charset="2"/>
              <a:buChar char="§"/>
            </a:pPr>
            <a:endParaRPr lang="en-US" sz="1600" dirty="0">
              <a:solidFill>
                <a:srgbClr val="333F48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228600">
              <a:buClr>
                <a:srgbClr val="BF5700"/>
              </a:buClr>
              <a:buSzPct val="125000"/>
            </a:pP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916-267-3386 or cbmartin129@utexas.edu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CB49B-2184-EC45-BCEE-4BCA6F4DF882}"/>
              </a:ext>
            </a:extLst>
          </p:cNvPr>
          <p:cNvCxnSpPr>
            <a:cxnSpLocks/>
          </p:cNvCxnSpPr>
          <p:nvPr/>
        </p:nvCxnSpPr>
        <p:spPr>
          <a:xfrm>
            <a:off x="6096000" y="1711089"/>
            <a:ext cx="0" cy="3435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BCE4E-964D-BE4C-8FC2-0A9216C028AF}"/>
              </a:ext>
            </a:extLst>
          </p:cNvPr>
          <p:cNvSpPr/>
          <p:nvPr/>
        </p:nvSpPr>
        <p:spPr>
          <a:xfrm>
            <a:off x="406401" y="338668"/>
            <a:ext cx="4944533" cy="1464733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61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58C3BA2-F6E2-E942-999B-FFF21C8E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9FDAA-EBBA-2748-A5C1-71B94E6195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alpha val="51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BAFD4-8392-4948-BF96-DE8E65EEB247}"/>
              </a:ext>
            </a:extLst>
          </p:cNvPr>
          <p:cNvSpPr/>
          <p:nvPr/>
        </p:nvSpPr>
        <p:spPr>
          <a:xfrm rot="5400000">
            <a:off x="12039600" y="791029"/>
            <a:ext cx="304800" cy="5275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7481F456-53EA-0743-B0BE-892F61F2FC1F}"/>
              </a:ext>
            </a:extLst>
          </p:cNvPr>
          <p:cNvSpPr txBox="1">
            <a:spLocks/>
          </p:cNvSpPr>
          <p:nvPr/>
        </p:nvSpPr>
        <p:spPr>
          <a:xfrm>
            <a:off x="618793" y="255270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defTabSz="457200">
              <a:lnSpc>
                <a:spcPct val="70000"/>
              </a:lnSpc>
            </a:pPr>
            <a:r>
              <a:rPr lang="en-US" dirty="0">
                <a:solidFill>
                  <a:srgbClr val="FFFFFF"/>
                </a:solidFill>
              </a:rPr>
              <a:t>Motivation: R2R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48436094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69E4A-573E-3AE1-3C11-828C9852F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2C4F8-C52A-E336-0DC3-2A4DDFFC349D}"/>
              </a:ext>
            </a:extLst>
          </p:cNvPr>
          <p:cNvSpPr txBox="1"/>
          <p:nvPr/>
        </p:nvSpPr>
        <p:spPr>
          <a:xfrm>
            <a:off x="431616" y="1772218"/>
            <a:ext cx="6215326" cy="1347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Benefits: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Continuous and high-throughput.</a:t>
            </a:r>
          </a:p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Advanced Applications: 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Lithium-ion batteries, PEM fuel cells, flexible solar cells.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8ED3F-4362-CA8E-BD5A-EEA78180AB89}"/>
              </a:ext>
            </a:extLst>
          </p:cNvPr>
          <p:cNvSpPr txBox="1"/>
          <p:nvPr/>
        </p:nvSpPr>
        <p:spPr>
          <a:xfrm>
            <a:off x="7065770" y="3162660"/>
            <a:ext cx="4999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An R2R process for LIBs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202D0-08E1-B29F-CC73-0EC888D166D1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Roll-to-Roll (R2R) Manufacturing</a:t>
            </a:r>
          </a:p>
        </p:txBody>
      </p:sp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EB3558BC-A590-2886-53CA-7F2C08849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53940" r="8524" b="4536"/>
          <a:stretch>
            <a:fillRect/>
          </a:stretch>
        </p:blipFill>
        <p:spPr>
          <a:xfrm>
            <a:off x="7065770" y="1533096"/>
            <a:ext cx="5003173" cy="1613172"/>
          </a:xfrm>
          <a:prstGeom prst="rect">
            <a:avLst/>
          </a:prstGeom>
        </p:spPr>
      </p:pic>
      <p:pic>
        <p:nvPicPr>
          <p:cNvPr id="8" name="Picture 7" descr="A diagram of a conveyor belt&#10;&#10;AI-generated content may be incorrect.">
            <a:extLst>
              <a:ext uri="{FF2B5EF4-FFF2-40B4-BE49-F238E27FC236}">
                <a16:creationId xmlns:a16="http://schemas.microsoft.com/office/drawing/2014/main" id="{79C58133-C0E0-00AC-88F2-02C806141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50000"/>
          <a:stretch>
            <a:fillRect/>
          </a:stretch>
        </p:blipFill>
        <p:spPr>
          <a:xfrm>
            <a:off x="7486140" y="3707272"/>
            <a:ext cx="4488321" cy="2028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A7F885-C087-EFB9-599D-83E77D1DD772}"/>
              </a:ext>
            </a:extLst>
          </p:cNvPr>
          <p:cNvSpPr/>
          <p:nvPr/>
        </p:nvSpPr>
        <p:spPr>
          <a:xfrm>
            <a:off x="7069085" y="1514746"/>
            <a:ext cx="4999857" cy="1935304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246F-350C-BA4D-0D39-795D06DA1E3D}"/>
              </a:ext>
            </a:extLst>
          </p:cNvPr>
          <p:cNvSpPr/>
          <p:nvPr/>
        </p:nvSpPr>
        <p:spPr>
          <a:xfrm>
            <a:off x="7471064" y="3632941"/>
            <a:ext cx="4597879" cy="2695724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 descr="A diagram of a machine&#10;&#10;AI-generated content may be incorrect.">
            <a:extLst>
              <a:ext uri="{FF2B5EF4-FFF2-40B4-BE49-F238E27FC236}">
                <a16:creationId xmlns:a16="http://schemas.microsoft.com/office/drawing/2014/main" id="{A223A1C3-6D4B-0F0B-6BBC-FDD0EA365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29697" r="2880" b="30909"/>
          <a:stretch>
            <a:fillRect/>
          </a:stretch>
        </p:blipFill>
        <p:spPr>
          <a:xfrm>
            <a:off x="132582" y="3551792"/>
            <a:ext cx="7148945" cy="27016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C6C25DC-C934-7D0A-41CF-9E3DC9B94B6C}"/>
              </a:ext>
            </a:extLst>
          </p:cNvPr>
          <p:cNvSpPr/>
          <p:nvPr/>
        </p:nvSpPr>
        <p:spPr>
          <a:xfrm>
            <a:off x="217539" y="3632941"/>
            <a:ext cx="7063988" cy="2695725"/>
          </a:xfrm>
          <a:prstGeom prst="rect">
            <a:avLst/>
          </a:prstGeom>
          <a:noFill/>
          <a:ln w="19050" cap="flat" cmpd="sng" algn="ctr">
            <a:solidFill>
              <a:srgbClr val="BF57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1B9C1-6B01-9BBF-21EB-35897114E5F8}"/>
              </a:ext>
            </a:extLst>
          </p:cNvPr>
          <p:cNvSpPr txBox="1"/>
          <p:nvPr/>
        </p:nvSpPr>
        <p:spPr>
          <a:xfrm>
            <a:off x="217540" y="6041887"/>
            <a:ext cx="7063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An R2R process for flexible solar cells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80732-099F-9DCD-F936-1BABE8F0471A}"/>
              </a:ext>
            </a:extLst>
          </p:cNvPr>
          <p:cNvSpPr txBox="1"/>
          <p:nvPr/>
        </p:nvSpPr>
        <p:spPr>
          <a:xfrm>
            <a:off x="7471064" y="6053935"/>
            <a:ext cx="4588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Figure </a:t>
            </a:r>
            <a:r>
              <a:rPr lang="en-US" sz="1200" dirty="0">
                <a:solidFill>
                  <a:srgbClr val="BF5700"/>
                </a:solidFill>
                <a:latin typeface="Arial" panose="020B0604020202020204"/>
                <a:ea typeface="Roboto Slab" pitchFamily="2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rPr>
              <a:t>: An R2R process for PEM fuel cells</a:t>
            </a:r>
          </a:p>
        </p:txBody>
      </p:sp>
    </p:spTree>
    <p:extLst>
      <p:ext uri="{BB962C8B-B14F-4D97-AF65-F5344CB8AC3E}">
        <p14:creationId xmlns:p14="http://schemas.microsoft.com/office/powerpoint/2010/main" val="386701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02817-2E38-F7DD-FC85-0E9975B6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F3826-9E68-7AEA-8DBD-632D92F67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D1B75-C88C-8DEB-3A50-A92D4DB82F74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Roll-to-Roll (R2R) Manufacturing: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7F4D9F5-4360-8F4A-6B3C-0D128EC45F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288467"/>
                  </p:ext>
                </p:extLst>
              </p:nvPr>
            </p:nvGraphicFramePr>
            <p:xfrm>
              <a:off x="387284" y="1965437"/>
              <a:ext cx="8193632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48474">
                      <a:extLst>
                        <a:ext uri="{9D8B030D-6E8A-4147-A177-3AD203B41FA5}">
                          <a16:colId xmlns:a16="http://schemas.microsoft.com/office/drawing/2014/main" val="1431191068"/>
                        </a:ext>
                      </a:extLst>
                    </a:gridCol>
                    <a:gridCol w="3145158">
                      <a:extLst>
                        <a:ext uri="{9D8B030D-6E8A-4147-A177-3AD203B41FA5}">
                          <a16:colId xmlns:a16="http://schemas.microsoft.com/office/drawing/2014/main" val="30123960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R2R system characteristic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Desirable control property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7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Large-scale (Industrial lines can have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50 states)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Scalable/computationally 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709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Stochastic (Motor backlash/friction, process noise)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stochasticity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50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Nonlinear (strain transport, viscoelasticity)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nonlinearity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31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Changing reference (Stop/start, heating, stamping, printing)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Receding horizon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034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tracking performance (Tension variation causes errors)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General/flexible cost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684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7F4D9F5-4360-8F4A-6B3C-0D128EC45F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288467"/>
                  </p:ext>
                </p:extLst>
              </p:nvPr>
            </p:nvGraphicFramePr>
            <p:xfrm>
              <a:off x="387284" y="1965437"/>
              <a:ext cx="8193632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48474">
                      <a:extLst>
                        <a:ext uri="{9D8B030D-6E8A-4147-A177-3AD203B41FA5}">
                          <a16:colId xmlns:a16="http://schemas.microsoft.com/office/drawing/2014/main" val="1431191068"/>
                        </a:ext>
                      </a:extLst>
                    </a:gridCol>
                    <a:gridCol w="3145158">
                      <a:extLst>
                        <a:ext uri="{9D8B030D-6E8A-4147-A177-3AD203B41FA5}">
                          <a16:colId xmlns:a16="http://schemas.microsoft.com/office/drawing/2014/main" val="30123960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R2R system characteristic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Desirable control property</a:t>
                          </a:r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67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1" t="-104918" r="-6248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Scalable/computationally efficient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709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Stochastic (Motor backlash/friction, process noise)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stochasticity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50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Nonlinear (strain transport, viscoelasticity)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Accounts for nonlinearity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31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Changing reference (Stop/start, heating, stamping, printing)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Receding horizon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034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High tracking performance (Tension variation causes errors)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General/flexible cost function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6844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E1DEA2-3F65-D4C4-8401-76D6EF0ACCD3}"/>
              </a:ext>
            </a:extLst>
          </p:cNvPr>
          <p:cNvSpPr txBox="1"/>
          <p:nvPr/>
        </p:nvSpPr>
        <p:spPr>
          <a:xfrm>
            <a:off x="9087093" y="2126903"/>
            <a:ext cx="2717623" cy="159332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there a control method that meets all these requirements?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F51A7-A7AB-B3E1-FDC3-3166D6C2EEC6}"/>
              </a:ext>
            </a:extLst>
          </p:cNvPr>
          <p:cNvSpPr txBox="1"/>
          <p:nvPr/>
        </p:nvSpPr>
        <p:spPr>
          <a:xfrm>
            <a:off x="387284" y="4950686"/>
            <a:ext cx="11417432" cy="6454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Proposed Solution: Model predictive path integral (MPPI) control</a:t>
            </a:r>
          </a:p>
        </p:txBody>
      </p:sp>
    </p:spTree>
    <p:extLst>
      <p:ext uri="{BB962C8B-B14F-4D97-AF65-F5344CB8AC3E}">
        <p14:creationId xmlns:p14="http://schemas.microsoft.com/office/powerpoint/2010/main" val="21246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8CFDB-EA05-504F-2DAB-6F0E4FFAC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57665-079E-DBA3-C874-2A967326A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39242" y="6381309"/>
            <a:ext cx="2743200" cy="366183"/>
          </a:xfrm>
        </p:spPr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057C7-41E1-FFCB-BC44-7969553B0B97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Proposed Method Overview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ED1D4A-C04D-BD03-F31C-FC1EB5B43567}"/>
              </a:ext>
            </a:extLst>
          </p:cNvPr>
          <p:cNvSpPr/>
          <p:nvPr/>
        </p:nvSpPr>
        <p:spPr>
          <a:xfrm>
            <a:off x="1710583" y="2934505"/>
            <a:ext cx="640080" cy="6400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5C3AC-235A-F260-EE14-BE4A0B0A0707}"/>
              </a:ext>
            </a:extLst>
          </p:cNvPr>
          <p:cNvSpPr/>
          <p:nvPr/>
        </p:nvSpPr>
        <p:spPr>
          <a:xfrm>
            <a:off x="1893463" y="3117385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45EEA3-5A88-A1C7-1B81-484A56CA5D37}"/>
              </a:ext>
            </a:extLst>
          </p:cNvPr>
          <p:cNvSpPr/>
          <p:nvPr/>
        </p:nvSpPr>
        <p:spPr>
          <a:xfrm>
            <a:off x="2842322" y="2934505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4928A8-8440-ACB7-2E7E-D75157960A78}"/>
              </a:ext>
            </a:extLst>
          </p:cNvPr>
          <p:cNvSpPr/>
          <p:nvPr/>
        </p:nvSpPr>
        <p:spPr>
          <a:xfrm>
            <a:off x="4269480" y="2937682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E70A7A-0000-5C7E-9D54-126DBC72613E}"/>
              </a:ext>
            </a:extLst>
          </p:cNvPr>
          <p:cNvSpPr/>
          <p:nvPr/>
        </p:nvSpPr>
        <p:spPr>
          <a:xfrm>
            <a:off x="5483555" y="2937682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58697-C8AC-3742-0988-662083F67107}"/>
              </a:ext>
            </a:extLst>
          </p:cNvPr>
          <p:cNvSpPr/>
          <p:nvPr/>
        </p:nvSpPr>
        <p:spPr>
          <a:xfrm>
            <a:off x="6796483" y="2941123"/>
            <a:ext cx="640080" cy="6400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9D9845-DB34-9679-FD22-A11FF0EC56ED}"/>
              </a:ext>
            </a:extLst>
          </p:cNvPr>
          <p:cNvSpPr/>
          <p:nvPr/>
        </p:nvSpPr>
        <p:spPr>
          <a:xfrm>
            <a:off x="6979363" y="3124003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1256AC-431C-2ECB-53FE-AC228D9619EC}"/>
              </a:ext>
            </a:extLst>
          </p:cNvPr>
          <p:cNvCxnSpPr>
            <a:cxnSpLocks/>
          </p:cNvCxnSpPr>
          <p:nvPr/>
        </p:nvCxnSpPr>
        <p:spPr>
          <a:xfrm>
            <a:off x="2014441" y="2927502"/>
            <a:ext cx="1588401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C0B69C-719C-D7F9-073C-6541198C5B6D}"/>
              </a:ext>
            </a:extLst>
          </p:cNvPr>
          <p:cNvCxnSpPr>
            <a:cxnSpLocks/>
          </p:cNvCxnSpPr>
          <p:nvPr/>
        </p:nvCxnSpPr>
        <p:spPr>
          <a:xfrm flipV="1">
            <a:off x="3943323" y="2932538"/>
            <a:ext cx="2381504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B61985-F30C-DF10-09A0-B0BFB76F2FF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79363" y="2939404"/>
            <a:ext cx="437160" cy="1721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496B14-EDC0-ACAC-79BC-3434D78964A2}"/>
                  </a:ext>
                </a:extLst>
              </p:cNvPr>
              <p:cNvSpPr txBox="1"/>
              <p:nvPr/>
            </p:nvSpPr>
            <p:spPr>
              <a:xfrm>
                <a:off x="2219612" y="2583570"/>
                <a:ext cx="46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496B14-EDC0-ACAC-79BC-3434D789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12" y="2583570"/>
                <a:ext cx="4638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E7B1A8-38CA-5E60-80BB-4856B3B9ACAA}"/>
                  </a:ext>
                </a:extLst>
              </p:cNvPr>
              <p:cNvSpPr txBox="1"/>
              <p:nvPr/>
            </p:nvSpPr>
            <p:spPr>
              <a:xfrm>
                <a:off x="3145641" y="2583570"/>
                <a:ext cx="46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E7B1A8-38CA-5E60-80BB-4856B3B9A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641" y="2583570"/>
                <a:ext cx="4691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169417-B742-4103-BFDE-C956B9CA36C8}"/>
                  </a:ext>
                </a:extLst>
              </p:cNvPr>
              <p:cNvSpPr txBox="1"/>
              <p:nvPr/>
            </p:nvSpPr>
            <p:spPr>
              <a:xfrm>
                <a:off x="4834587" y="2593750"/>
                <a:ext cx="436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169417-B742-4103-BFDE-C956B9CA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587" y="2593750"/>
                <a:ext cx="4364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B8B67E-DB74-28FD-7696-E313DC89B153}"/>
                  </a:ext>
                </a:extLst>
              </p:cNvPr>
              <p:cNvSpPr txBox="1"/>
              <p:nvPr/>
            </p:nvSpPr>
            <p:spPr>
              <a:xfrm>
                <a:off x="5762714" y="2588606"/>
                <a:ext cx="656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B8B67E-DB74-28FD-7696-E313DC89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14" y="2588606"/>
                <a:ext cx="656077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A466A-E728-C501-890E-6198AF8DB24F}"/>
                  </a:ext>
                </a:extLst>
              </p:cNvPr>
              <p:cNvSpPr txBox="1"/>
              <p:nvPr/>
            </p:nvSpPr>
            <p:spPr>
              <a:xfrm>
                <a:off x="3858318" y="2588606"/>
                <a:ext cx="656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A466A-E728-C501-890E-6198AF8D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18" y="2588606"/>
                <a:ext cx="65607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D99EA-A1CF-B72F-C0F7-5682F29D0C02}"/>
                  </a:ext>
                </a:extLst>
              </p:cNvPr>
              <p:cNvSpPr txBox="1"/>
              <p:nvPr/>
            </p:nvSpPr>
            <p:spPr>
              <a:xfrm>
                <a:off x="6561503" y="2596331"/>
                <a:ext cx="501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D99EA-A1CF-B72F-C0F7-5682F29D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03" y="2596331"/>
                <a:ext cx="5019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034A3BF-B775-87F6-CA19-BDC6C7A960BB}"/>
              </a:ext>
            </a:extLst>
          </p:cNvPr>
          <p:cNvGrpSpPr/>
          <p:nvPr/>
        </p:nvGrpSpPr>
        <p:grpSpPr>
          <a:xfrm>
            <a:off x="3625775" y="2868722"/>
            <a:ext cx="283238" cy="141363"/>
            <a:chOff x="830398" y="1832864"/>
            <a:chExt cx="457200" cy="13716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A34161-8C74-8B6A-4AAC-E2BD58167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39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FAD0B2-8A4D-2C51-E2A9-DC5A1835E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7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A3027-2BF4-4269-4A32-8136B800F8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83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DC35DA-980B-E619-79FE-014E431BC3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471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5DA7643-4A98-D23C-80A9-5DB867957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15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47C1F2-3D2B-DAA2-939C-F6548AD633C9}"/>
              </a:ext>
            </a:extLst>
          </p:cNvPr>
          <p:cNvGrpSpPr/>
          <p:nvPr/>
        </p:nvGrpSpPr>
        <p:grpSpPr>
          <a:xfrm>
            <a:off x="6361783" y="2861858"/>
            <a:ext cx="283238" cy="141363"/>
            <a:chOff x="830398" y="1832864"/>
            <a:chExt cx="457200" cy="13716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17B53D-71B6-1381-4494-6265C22B2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39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7F726E5-A518-15A9-06EB-7722AE0EB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7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3F6A78-8F6E-3016-4011-C13AD47472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83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676EB6-EBEC-83C4-4094-81577ADF0C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471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4473EB-8BE4-D410-B2CD-335F65E29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158" y="1832864"/>
              <a:ext cx="91440" cy="1371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>
            <a:extLst>
              <a:ext uri="{FF2B5EF4-FFF2-40B4-BE49-F238E27FC236}">
                <a16:creationId xmlns:a16="http://schemas.microsoft.com/office/drawing/2014/main" id="{8650E8C6-518E-8CAB-4568-8B103363BEF0}"/>
              </a:ext>
            </a:extLst>
          </p:cNvPr>
          <p:cNvSpPr/>
          <p:nvPr/>
        </p:nvSpPr>
        <p:spPr>
          <a:xfrm>
            <a:off x="2751348" y="2846242"/>
            <a:ext cx="640080" cy="640080"/>
          </a:xfrm>
          <a:prstGeom prst="arc">
            <a:avLst>
              <a:gd name="adj1" fmla="val 1297822"/>
              <a:gd name="adj2" fmla="val 4036594"/>
            </a:avLst>
          </a:pr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C33D79C-C78F-610D-8765-B589111C1A69}"/>
              </a:ext>
            </a:extLst>
          </p:cNvPr>
          <p:cNvSpPr/>
          <p:nvPr/>
        </p:nvSpPr>
        <p:spPr>
          <a:xfrm>
            <a:off x="4172711" y="2854370"/>
            <a:ext cx="640080" cy="640080"/>
          </a:xfrm>
          <a:prstGeom prst="arc">
            <a:avLst>
              <a:gd name="adj1" fmla="val 1297822"/>
              <a:gd name="adj2" fmla="val 4036594"/>
            </a:avLst>
          </a:pr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DE294E17-5FB9-0758-C678-67709308605B}"/>
              </a:ext>
            </a:extLst>
          </p:cNvPr>
          <p:cNvSpPr/>
          <p:nvPr/>
        </p:nvSpPr>
        <p:spPr>
          <a:xfrm>
            <a:off x="5396815" y="2844173"/>
            <a:ext cx="640080" cy="640080"/>
          </a:xfrm>
          <a:prstGeom prst="arc">
            <a:avLst>
              <a:gd name="adj1" fmla="val 1297822"/>
              <a:gd name="adj2" fmla="val 4036594"/>
            </a:avLst>
          </a:pr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BCA2558-D35B-1CE2-CC75-D235F2413B7D}"/>
              </a:ext>
            </a:extLst>
          </p:cNvPr>
          <p:cNvSpPr/>
          <p:nvPr/>
        </p:nvSpPr>
        <p:spPr>
          <a:xfrm>
            <a:off x="6705043" y="2868720"/>
            <a:ext cx="822960" cy="822960"/>
          </a:xfrm>
          <a:prstGeom prst="arc">
            <a:avLst>
              <a:gd name="adj1" fmla="val 1866274"/>
              <a:gd name="adj2" fmla="val 4581856"/>
            </a:avLst>
          </a:pr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CCABC6-93BB-76A5-ED7D-C50AC61664D5}"/>
                  </a:ext>
                </a:extLst>
              </p:cNvPr>
              <p:cNvSpPr txBox="1"/>
              <p:nvPr/>
            </p:nvSpPr>
            <p:spPr>
              <a:xfrm>
                <a:off x="2233368" y="3500792"/>
                <a:ext cx="522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CCABC6-93BB-76A5-ED7D-C50AC616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68" y="3500792"/>
                <a:ext cx="522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3CB22F-3F59-F4C0-F698-48A166B132EF}"/>
                  </a:ext>
                </a:extLst>
              </p:cNvPr>
              <p:cNvSpPr txBox="1"/>
              <p:nvPr/>
            </p:nvSpPr>
            <p:spPr>
              <a:xfrm>
                <a:off x="3223054" y="3316126"/>
                <a:ext cx="517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3CB22F-3F59-F4C0-F698-48A166B13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54" y="3316126"/>
                <a:ext cx="5175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6A0531-B39E-37B2-5190-001F1F00FB4E}"/>
                  </a:ext>
                </a:extLst>
              </p:cNvPr>
              <p:cNvSpPr txBox="1"/>
              <p:nvPr/>
            </p:nvSpPr>
            <p:spPr>
              <a:xfrm>
                <a:off x="4657058" y="3316126"/>
                <a:ext cx="709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6A0531-B39E-37B2-5190-001F1F00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58" y="3316126"/>
                <a:ext cx="7097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5F5DB3-5A52-8946-1EA7-1A9A5C4DDDAC}"/>
                  </a:ext>
                </a:extLst>
              </p:cNvPr>
              <p:cNvSpPr txBox="1"/>
              <p:nvPr/>
            </p:nvSpPr>
            <p:spPr>
              <a:xfrm>
                <a:off x="5883268" y="3316126"/>
                <a:ext cx="490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5F5DB3-5A52-8946-1EA7-1A9A5C4DD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68" y="3316126"/>
                <a:ext cx="490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359323-3990-D0D4-7713-D707C6E7CF45}"/>
                  </a:ext>
                </a:extLst>
              </p:cNvPr>
              <p:cNvSpPr txBox="1"/>
              <p:nvPr/>
            </p:nvSpPr>
            <p:spPr>
              <a:xfrm>
                <a:off x="7341644" y="3507874"/>
                <a:ext cx="555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359323-3990-D0D4-7713-D707C6E7C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44" y="3507874"/>
                <a:ext cx="55560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26E550D-C43D-5348-4CD4-C8134F8EA04F}"/>
              </a:ext>
            </a:extLst>
          </p:cNvPr>
          <p:cNvCxnSpPr/>
          <p:nvPr/>
        </p:nvCxnSpPr>
        <p:spPr>
          <a:xfrm>
            <a:off x="2014439" y="2614465"/>
            <a:ext cx="0" cy="32004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51B3ED-67F7-5F81-FC05-A633F76B0E96}"/>
              </a:ext>
            </a:extLst>
          </p:cNvPr>
          <p:cNvCxnSpPr/>
          <p:nvPr/>
        </p:nvCxnSpPr>
        <p:spPr>
          <a:xfrm>
            <a:off x="3073925" y="2607462"/>
            <a:ext cx="0" cy="32004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172816-D96B-4C60-50FF-44712A5D7811}"/>
              </a:ext>
            </a:extLst>
          </p:cNvPr>
          <p:cNvCxnSpPr/>
          <p:nvPr/>
        </p:nvCxnSpPr>
        <p:spPr>
          <a:xfrm>
            <a:off x="4493795" y="2614465"/>
            <a:ext cx="0" cy="32004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BBCCFA-38F4-0195-45B4-37400C851D5F}"/>
              </a:ext>
            </a:extLst>
          </p:cNvPr>
          <p:cNvCxnSpPr/>
          <p:nvPr/>
        </p:nvCxnSpPr>
        <p:spPr>
          <a:xfrm>
            <a:off x="5709185" y="2607462"/>
            <a:ext cx="0" cy="32004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E6C157F-8EAC-F0AD-7FAE-5426FA715628}"/>
              </a:ext>
            </a:extLst>
          </p:cNvPr>
          <p:cNvCxnSpPr/>
          <p:nvPr/>
        </p:nvCxnSpPr>
        <p:spPr>
          <a:xfrm>
            <a:off x="7115231" y="2621083"/>
            <a:ext cx="0" cy="32004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74272E-B1ED-B383-CFAF-18783F2F16EA}"/>
              </a:ext>
            </a:extLst>
          </p:cNvPr>
          <p:cNvCxnSpPr>
            <a:cxnSpLocks/>
          </p:cNvCxnSpPr>
          <p:nvPr/>
        </p:nvCxnSpPr>
        <p:spPr>
          <a:xfrm>
            <a:off x="2014439" y="2614465"/>
            <a:ext cx="2286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AEDDD3-92AB-EAA7-7D9F-A39AD9EC2F57}"/>
              </a:ext>
            </a:extLst>
          </p:cNvPr>
          <p:cNvCxnSpPr>
            <a:cxnSpLocks/>
          </p:cNvCxnSpPr>
          <p:nvPr/>
        </p:nvCxnSpPr>
        <p:spPr>
          <a:xfrm>
            <a:off x="3070922" y="2607462"/>
            <a:ext cx="2286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FA9883-DAA4-0D61-B3EB-700B072FF772}"/>
              </a:ext>
            </a:extLst>
          </p:cNvPr>
          <p:cNvCxnSpPr>
            <a:cxnSpLocks/>
          </p:cNvCxnSpPr>
          <p:nvPr/>
        </p:nvCxnSpPr>
        <p:spPr>
          <a:xfrm>
            <a:off x="4493795" y="2614465"/>
            <a:ext cx="2286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ECAFF6-6DDA-803D-4D31-F2E0587A2A13}"/>
              </a:ext>
            </a:extLst>
          </p:cNvPr>
          <p:cNvCxnSpPr>
            <a:cxnSpLocks/>
          </p:cNvCxnSpPr>
          <p:nvPr/>
        </p:nvCxnSpPr>
        <p:spPr>
          <a:xfrm>
            <a:off x="5712155" y="2607462"/>
            <a:ext cx="2286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A6CCCDB-73B7-1D89-A441-D1B2B6E79CD6}"/>
              </a:ext>
            </a:extLst>
          </p:cNvPr>
          <p:cNvCxnSpPr>
            <a:cxnSpLocks/>
          </p:cNvCxnSpPr>
          <p:nvPr/>
        </p:nvCxnSpPr>
        <p:spPr>
          <a:xfrm>
            <a:off x="7113042" y="2622243"/>
            <a:ext cx="22860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97DD22C-9E9D-F133-FD93-5557CEB5C727}"/>
                  </a:ext>
                </a:extLst>
              </p:cNvPr>
              <p:cNvSpPr txBox="1"/>
              <p:nvPr/>
            </p:nvSpPr>
            <p:spPr>
              <a:xfrm>
                <a:off x="1778510" y="225150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97DD22C-9E9D-F133-FD93-5557CEB5C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10" y="2251509"/>
                <a:ext cx="4789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C71D7B-1991-4654-C133-4B4352267B81}"/>
                  </a:ext>
                </a:extLst>
              </p:cNvPr>
              <p:cNvSpPr txBox="1"/>
              <p:nvPr/>
            </p:nvSpPr>
            <p:spPr>
              <a:xfrm>
                <a:off x="2831264" y="2236645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C71D7B-1991-4654-C133-4B435226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264" y="2236645"/>
                <a:ext cx="47359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DEE0F3-64D8-0D9A-991F-ADC18B4D523C}"/>
                  </a:ext>
                </a:extLst>
              </p:cNvPr>
              <p:cNvSpPr txBox="1"/>
              <p:nvPr/>
            </p:nvSpPr>
            <p:spPr>
              <a:xfrm>
                <a:off x="4249857" y="2243167"/>
                <a:ext cx="665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DEE0F3-64D8-0D9A-991F-ADC18B4D5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57" y="2243167"/>
                <a:ext cx="66582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56CAE5-6D1A-B1D5-9BC3-D9956D3BEDCF}"/>
                  </a:ext>
                </a:extLst>
              </p:cNvPr>
              <p:cNvSpPr txBox="1"/>
              <p:nvPr/>
            </p:nvSpPr>
            <p:spPr>
              <a:xfrm>
                <a:off x="5461842" y="2238999"/>
                <a:ext cx="446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56CAE5-6D1A-B1D5-9BC3-D9956D3BE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42" y="2238999"/>
                <a:ext cx="4462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BD219C-95EE-A973-FF4E-4063C3D7BE18}"/>
                  </a:ext>
                </a:extLst>
              </p:cNvPr>
              <p:cNvSpPr txBox="1"/>
              <p:nvPr/>
            </p:nvSpPr>
            <p:spPr>
              <a:xfrm>
                <a:off x="6882653" y="2251690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BD219C-95EE-A973-FF4E-4063C3D7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653" y="2251690"/>
                <a:ext cx="51167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592D570-6970-6A51-3438-BFDE833BA861}"/>
              </a:ext>
            </a:extLst>
          </p:cNvPr>
          <p:cNvCxnSpPr>
            <a:cxnSpLocks/>
          </p:cNvCxnSpPr>
          <p:nvPr/>
        </p:nvCxnSpPr>
        <p:spPr>
          <a:xfrm flipH="1">
            <a:off x="2485087" y="1949177"/>
            <a:ext cx="7348" cy="663322"/>
          </a:xfrm>
          <a:prstGeom prst="line">
            <a:avLst/>
          </a:prstGeom>
          <a:ln>
            <a:prstDash val="dashDot"/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3E78CCD-3D31-3782-B365-30FEE9109F0D}"/>
              </a:ext>
            </a:extLst>
          </p:cNvPr>
          <p:cNvCxnSpPr>
            <a:cxnSpLocks/>
          </p:cNvCxnSpPr>
          <p:nvPr/>
        </p:nvCxnSpPr>
        <p:spPr>
          <a:xfrm flipV="1">
            <a:off x="2492435" y="1939628"/>
            <a:ext cx="6453138" cy="302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5F7DEC-1EA6-A05D-0D6D-ECD15F8E3101}"/>
              </a:ext>
            </a:extLst>
          </p:cNvPr>
          <p:cNvCxnSpPr>
            <a:cxnSpLocks/>
          </p:cNvCxnSpPr>
          <p:nvPr/>
        </p:nvCxnSpPr>
        <p:spPr>
          <a:xfrm flipH="1">
            <a:off x="3379574" y="1941292"/>
            <a:ext cx="7348" cy="663322"/>
          </a:xfrm>
          <a:prstGeom prst="line">
            <a:avLst/>
          </a:prstGeom>
          <a:ln>
            <a:prstDash val="dashDot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94B2F7-88ED-B41F-4DA3-5D2A40476178}"/>
              </a:ext>
            </a:extLst>
          </p:cNvPr>
          <p:cNvCxnSpPr>
            <a:cxnSpLocks/>
          </p:cNvCxnSpPr>
          <p:nvPr/>
        </p:nvCxnSpPr>
        <p:spPr>
          <a:xfrm flipH="1">
            <a:off x="4206869" y="1952828"/>
            <a:ext cx="7348" cy="663322"/>
          </a:xfrm>
          <a:prstGeom prst="line">
            <a:avLst/>
          </a:prstGeom>
          <a:ln>
            <a:prstDash val="dashDot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E79842C-37E5-6350-93DA-C55C8A470915}"/>
              </a:ext>
            </a:extLst>
          </p:cNvPr>
          <p:cNvCxnSpPr>
            <a:cxnSpLocks/>
          </p:cNvCxnSpPr>
          <p:nvPr/>
        </p:nvCxnSpPr>
        <p:spPr>
          <a:xfrm flipH="1">
            <a:off x="5077454" y="1941292"/>
            <a:ext cx="7348" cy="663322"/>
          </a:xfrm>
          <a:prstGeom prst="line">
            <a:avLst/>
          </a:prstGeom>
          <a:ln>
            <a:prstDash val="dashDot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2DC9C49-2FE0-F8B4-EA35-9230D3C57A3E}"/>
              </a:ext>
            </a:extLst>
          </p:cNvPr>
          <p:cNvCxnSpPr>
            <a:cxnSpLocks/>
          </p:cNvCxnSpPr>
          <p:nvPr/>
        </p:nvCxnSpPr>
        <p:spPr>
          <a:xfrm flipH="1">
            <a:off x="6157084" y="1945009"/>
            <a:ext cx="7348" cy="663322"/>
          </a:xfrm>
          <a:prstGeom prst="line">
            <a:avLst/>
          </a:prstGeom>
          <a:ln>
            <a:prstDash val="dashDot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F5D024-6259-A574-6CB6-6024D426DC86}"/>
              </a:ext>
            </a:extLst>
          </p:cNvPr>
          <p:cNvCxnSpPr>
            <a:cxnSpLocks/>
          </p:cNvCxnSpPr>
          <p:nvPr/>
        </p:nvCxnSpPr>
        <p:spPr>
          <a:xfrm flipH="1">
            <a:off x="6877437" y="1952828"/>
            <a:ext cx="7348" cy="663322"/>
          </a:xfrm>
          <a:prstGeom prst="line">
            <a:avLst/>
          </a:prstGeom>
          <a:ln>
            <a:prstDash val="dashDot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46DA578-80C4-4E8F-F9D0-662B67BAAAD3}"/>
              </a:ext>
            </a:extLst>
          </p:cNvPr>
          <p:cNvCxnSpPr>
            <a:cxnSpLocks/>
          </p:cNvCxnSpPr>
          <p:nvPr/>
        </p:nvCxnSpPr>
        <p:spPr>
          <a:xfrm flipH="1">
            <a:off x="3115066" y="1932854"/>
            <a:ext cx="563" cy="380333"/>
          </a:xfrm>
          <a:prstGeom prst="line">
            <a:avLst/>
          </a:prstGeom>
          <a:ln>
            <a:prstDash val="dashDot"/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4E3089B-9968-C940-FB58-0980016E85B0}"/>
              </a:ext>
            </a:extLst>
          </p:cNvPr>
          <p:cNvCxnSpPr>
            <a:cxnSpLocks/>
          </p:cNvCxnSpPr>
          <p:nvPr/>
        </p:nvCxnSpPr>
        <p:spPr>
          <a:xfrm flipH="1">
            <a:off x="4591257" y="1952457"/>
            <a:ext cx="563" cy="380333"/>
          </a:xfrm>
          <a:prstGeom prst="line">
            <a:avLst/>
          </a:prstGeom>
          <a:ln>
            <a:prstDash val="dashDot"/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0B4F0F-E2EC-1741-FA28-C3BED87C9C66}"/>
              </a:ext>
            </a:extLst>
          </p:cNvPr>
          <p:cNvCxnSpPr>
            <a:cxnSpLocks/>
          </p:cNvCxnSpPr>
          <p:nvPr/>
        </p:nvCxnSpPr>
        <p:spPr>
          <a:xfrm flipH="1">
            <a:off x="5716855" y="1945595"/>
            <a:ext cx="563" cy="380333"/>
          </a:xfrm>
          <a:prstGeom prst="line">
            <a:avLst/>
          </a:prstGeom>
          <a:ln>
            <a:prstDash val="dashDot"/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C4EBB7-1F9F-9034-90F5-191F502E71A3}"/>
              </a:ext>
            </a:extLst>
          </p:cNvPr>
          <p:cNvCxnSpPr>
            <a:cxnSpLocks/>
          </p:cNvCxnSpPr>
          <p:nvPr/>
        </p:nvCxnSpPr>
        <p:spPr>
          <a:xfrm flipH="1">
            <a:off x="7250473" y="1952457"/>
            <a:ext cx="563" cy="380333"/>
          </a:xfrm>
          <a:prstGeom prst="line">
            <a:avLst/>
          </a:prstGeom>
          <a:ln>
            <a:prstDash val="dashDot"/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2CEA5F-58B8-1829-23B8-CBA71CAB07C1}"/>
              </a:ext>
            </a:extLst>
          </p:cNvPr>
          <p:cNvSpPr txBox="1"/>
          <p:nvPr/>
        </p:nvSpPr>
        <p:spPr>
          <a:xfrm>
            <a:off x="1361345" y="16902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01F1AB9-F740-EB2B-0E15-05582649B34F}"/>
              </a:ext>
            </a:extLst>
          </p:cNvPr>
          <p:cNvSpPr txBox="1"/>
          <p:nvPr/>
        </p:nvSpPr>
        <p:spPr>
          <a:xfrm>
            <a:off x="1064171" y="20039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Loadcell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D3234FE-3AC7-04C8-826B-AB93B77F4E6D}"/>
              </a:ext>
            </a:extLst>
          </p:cNvPr>
          <p:cNvCxnSpPr>
            <a:cxnSpLocks/>
          </p:cNvCxnSpPr>
          <p:nvPr/>
        </p:nvCxnSpPr>
        <p:spPr>
          <a:xfrm>
            <a:off x="2342764" y="1896619"/>
            <a:ext cx="769802" cy="19342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F80735F-57F3-2A61-E90F-3C906BBDFDF9}"/>
              </a:ext>
            </a:extLst>
          </p:cNvPr>
          <p:cNvCxnSpPr>
            <a:cxnSpLocks/>
          </p:cNvCxnSpPr>
          <p:nvPr/>
        </p:nvCxnSpPr>
        <p:spPr>
          <a:xfrm>
            <a:off x="2030641" y="2195849"/>
            <a:ext cx="476763" cy="10053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5E4740C-AD50-EDBC-E4F9-AC0B44D43804}"/>
              </a:ext>
            </a:extLst>
          </p:cNvPr>
          <p:cNvSpPr/>
          <p:nvPr/>
        </p:nvSpPr>
        <p:spPr>
          <a:xfrm>
            <a:off x="960694" y="1455420"/>
            <a:ext cx="7465671" cy="26190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E715A5-F339-6B7E-35BE-639D4FDD79B9}"/>
              </a:ext>
            </a:extLst>
          </p:cNvPr>
          <p:cNvSpPr txBox="1"/>
          <p:nvPr/>
        </p:nvSpPr>
        <p:spPr>
          <a:xfrm>
            <a:off x="4075411" y="145421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R2R Plant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72A95A0-B182-73DB-B457-22570D2A034F}"/>
              </a:ext>
            </a:extLst>
          </p:cNvPr>
          <p:cNvCxnSpPr>
            <a:cxnSpLocks/>
          </p:cNvCxnSpPr>
          <p:nvPr/>
        </p:nvCxnSpPr>
        <p:spPr>
          <a:xfrm>
            <a:off x="8945573" y="1941292"/>
            <a:ext cx="0" cy="205709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EA3AE26-8F25-6E6D-79F6-66D686E21674}"/>
              </a:ext>
            </a:extLst>
          </p:cNvPr>
          <p:cNvCxnSpPr>
            <a:cxnSpLocks/>
          </p:cNvCxnSpPr>
          <p:nvPr/>
        </p:nvCxnSpPr>
        <p:spPr>
          <a:xfrm>
            <a:off x="8945573" y="3998386"/>
            <a:ext cx="387630" cy="240366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Arc 99">
            <a:extLst>
              <a:ext uri="{FF2B5EF4-FFF2-40B4-BE49-F238E27FC236}">
                <a16:creationId xmlns:a16="http://schemas.microsoft.com/office/drawing/2014/main" id="{C7982330-FF12-B5AC-0A8E-38D4A918F9A9}"/>
              </a:ext>
            </a:extLst>
          </p:cNvPr>
          <p:cNvSpPr/>
          <p:nvPr/>
        </p:nvSpPr>
        <p:spPr>
          <a:xfrm rot="4859138">
            <a:off x="8349934" y="3414712"/>
            <a:ext cx="914400" cy="914400"/>
          </a:xfrm>
          <a:prstGeom prst="arc">
            <a:avLst>
              <a:gd name="adj1" fmla="val 17183372"/>
              <a:gd name="adj2" fmla="val 2088424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4209D1B-33B1-9210-7E1E-6714EE5B493F}"/>
                  </a:ext>
                </a:extLst>
              </p:cNvPr>
              <p:cNvSpPr txBox="1"/>
              <p:nvPr/>
            </p:nvSpPr>
            <p:spPr>
              <a:xfrm>
                <a:off x="8433696" y="3970315"/>
                <a:ext cx="5147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4209D1B-33B1-9210-7E1E-6714EE5B4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696" y="3970315"/>
                <a:ext cx="514756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7D8ADE3-D2A9-2CB6-735D-4E7ED69F04E4}"/>
              </a:ext>
            </a:extLst>
          </p:cNvPr>
          <p:cNvCxnSpPr>
            <a:cxnSpLocks/>
          </p:cNvCxnSpPr>
          <p:nvPr/>
        </p:nvCxnSpPr>
        <p:spPr>
          <a:xfrm>
            <a:off x="8945573" y="4474464"/>
            <a:ext cx="0" cy="89854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0B7994A-8DA0-3DE3-E6A0-AD26F69E35EB}"/>
                  </a:ext>
                </a:extLst>
              </p:cNvPr>
              <p:cNvSpPr txBox="1"/>
              <p:nvPr/>
            </p:nvSpPr>
            <p:spPr>
              <a:xfrm>
                <a:off x="8475696" y="4696873"/>
                <a:ext cx="486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0B7994A-8DA0-3DE3-E6A0-AD26F69E3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696" y="4696873"/>
                <a:ext cx="486352" cy="400110"/>
              </a:xfrm>
              <a:prstGeom prst="rect">
                <a:avLst/>
              </a:prstGeom>
              <a:blipFill>
                <a:blip r:embed="rId2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3C3EB62A-1060-FA2A-717C-E61D064A919A}"/>
              </a:ext>
            </a:extLst>
          </p:cNvPr>
          <p:cNvSpPr/>
          <p:nvPr/>
        </p:nvSpPr>
        <p:spPr>
          <a:xfrm>
            <a:off x="1551006" y="4220280"/>
            <a:ext cx="6875359" cy="24217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130B050-A79E-C837-904D-4A0F267E8F17}"/>
              </a:ext>
            </a:extLst>
          </p:cNvPr>
          <p:cNvSpPr txBox="1"/>
          <p:nvPr/>
        </p:nvSpPr>
        <p:spPr>
          <a:xfrm>
            <a:off x="3786870" y="423533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MPPI Controller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8463F6-9291-D2E6-E43C-E8B99B4C4876}"/>
              </a:ext>
            </a:extLst>
          </p:cNvPr>
          <p:cNvSpPr txBox="1"/>
          <p:nvPr/>
        </p:nvSpPr>
        <p:spPr>
          <a:xfrm>
            <a:off x="7212442" y="5188340"/>
            <a:ext cx="684803" cy="36933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28112FB-06F2-2F61-5D50-20922EDCCE22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7897245" y="5373006"/>
            <a:ext cx="1048328" cy="0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25721C0-D4EA-536B-80C2-BFD87287A59D}"/>
              </a:ext>
            </a:extLst>
          </p:cNvPr>
          <p:cNvSpPr txBox="1"/>
          <p:nvPr/>
        </p:nvSpPr>
        <p:spPr>
          <a:xfrm>
            <a:off x="4762523" y="4682423"/>
            <a:ext cx="1442063" cy="36933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4384337-94E3-E0B6-2A2E-438A26E186B3}"/>
              </a:ext>
            </a:extLst>
          </p:cNvPr>
          <p:cNvSpPr txBox="1"/>
          <p:nvPr/>
        </p:nvSpPr>
        <p:spPr>
          <a:xfrm>
            <a:off x="4762523" y="5188340"/>
            <a:ext cx="1442063" cy="36933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4064C-187E-1309-49AC-6422DDCA66D6}"/>
                  </a:ext>
                </a:extLst>
              </p:cNvPr>
              <p:cNvSpPr txBox="1"/>
              <p:nvPr/>
            </p:nvSpPr>
            <p:spPr>
              <a:xfrm>
                <a:off x="4762523" y="6126948"/>
                <a:ext cx="1442063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Simulation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4064C-187E-1309-49AC-6422DDCA6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23" y="6126948"/>
                <a:ext cx="1442063" cy="369332"/>
              </a:xfrm>
              <a:prstGeom prst="rect">
                <a:avLst/>
              </a:prstGeom>
              <a:blipFill>
                <a:blip r:embed="rId21"/>
                <a:stretch>
                  <a:fillRect l="-2929" t="-6349" r="-1255" b="-22222"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DF28C884-A6FF-D63F-086C-C3472B685747}"/>
              </a:ext>
            </a:extLst>
          </p:cNvPr>
          <p:cNvSpPr txBox="1"/>
          <p:nvPr/>
        </p:nvSpPr>
        <p:spPr>
          <a:xfrm rot="5400000">
            <a:off x="5363069" y="5673352"/>
            <a:ext cx="40049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051DB42-1BE1-91DC-CE4B-63BD9CC23379}"/>
              </a:ext>
            </a:extLst>
          </p:cNvPr>
          <p:cNvCxnSpPr>
            <a:cxnSpLocks/>
            <a:stCxn id="108" idx="1"/>
            <a:endCxn id="114" idx="3"/>
          </p:cNvCxnSpPr>
          <p:nvPr/>
        </p:nvCxnSpPr>
        <p:spPr>
          <a:xfrm flipH="1" flipV="1">
            <a:off x="6204586" y="4867089"/>
            <a:ext cx="1007856" cy="505917"/>
          </a:xfrm>
          <a:prstGeom prst="line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EA2D949-738B-D4A0-CCB2-F36F8EF0C8C4}"/>
              </a:ext>
            </a:extLst>
          </p:cNvPr>
          <p:cNvCxnSpPr>
            <a:cxnSpLocks/>
            <a:stCxn id="108" idx="1"/>
            <a:endCxn id="115" idx="3"/>
          </p:cNvCxnSpPr>
          <p:nvPr/>
        </p:nvCxnSpPr>
        <p:spPr>
          <a:xfrm flipH="1">
            <a:off x="6204586" y="5373006"/>
            <a:ext cx="1007856" cy="0"/>
          </a:xfrm>
          <a:prstGeom prst="line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0600F37-DEEF-70B2-2F22-1A855C48259A}"/>
              </a:ext>
            </a:extLst>
          </p:cNvPr>
          <p:cNvCxnSpPr>
            <a:cxnSpLocks/>
            <a:stCxn id="108" idx="1"/>
            <a:endCxn id="116" idx="3"/>
          </p:cNvCxnSpPr>
          <p:nvPr/>
        </p:nvCxnSpPr>
        <p:spPr>
          <a:xfrm flipH="1">
            <a:off x="6204586" y="5373006"/>
            <a:ext cx="1007856" cy="938608"/>
          </a:xfrm>
          <a:prstGeom prst="line">
            <a:avLst/>
          </a:prstGeom>
          <a:ln>
            <a:prstDash val="dash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7950CF2-56FB-BEDE-4E5B-7CA9A32BC9B4}"/>
              </a:ext>
            </a:extLst>
          </p:cNvPr>
          <p:cNvSpPr txBox="1"/>
          <p:nvPr/>
        </p:nvSpPr>
        <p:spPr>
          <a:xfrm rot="4235362">
            <a:off x="6387245" y="5438577"/>
            <a:ext cx="40049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C9425F3-5289-3316-28B0-9B3ACE068763}"/>
              </a:ext>
            </a:extLst>
          </p:cNvPr>
          <p:cNvGrpSpPr/>
          <p:nvPr/>
        </p:nvGrpSpPr>
        <p:grpSpPr>
          <a:xfrm>
            <a:off x="3486637" y="4683207"/>
            <a:ext cx="427068" cy="383003"/>
            <a:chOff x="4213879" y="5413930"/>
            <a:chExt cx="427068" cy="38300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068C7C3-87C4-4083-5EF0-7A19E6D00AB4}"/>
                </a:ext>
              </a:extLst>
            </p:cNvPr>
            <p:cNvSpPr/>
            <p:nvPr/>
          </p:nvSpPr>
          <p:spPr>
            <a:xfrm>
              <a:off x="4248437" y="5431173"/>
              <a:ext cx="365760" cy="36576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CE3BAAE1-21DA-910B-E5D2-88D23C015E65}"/>
                    </a:ext>
                  </a:extLst>
                </p:cNvPr>
                <p:cNvSpPr txBox="1"/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CE3BAAE1-21DA-910B-E5D2-88D23C015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5F0BB82-3046-EED6-8E69-9A8A41256864}"/>
              </a:ext>
            </a:extLst>
          </p:cNvPr>
          <p:cNvGrpSpPr/>
          <p:nvPr/>
        </p:nvGrpSpPr>
        <p:grpSpPr>
          <a:xfrm>
            <a:off x="3492713" y="5189544"/>
            <a:ext cx="427068" cy="383003"/>
            <a:chOff x="4213879" y="5413930"/>
            <a:chExt cx="427068" cy="38300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A65CC39-73EF-9AC2-2D39-8227D4B535E4}"/>
                </a:ext>
              </a:extLst>
            </p:cNvPr>
            <p:cNvSpPr/>
            <p:nvPr/>
          </p:nvSpPr>
          <p:spPr>
            <a:xfrm>
              <a:off x="4248437" y="5431173"/>
              <a:ext cx="365760" cy="36576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78A1D81-9AC7-B539-7FDC-7DA7CDF862CF}"/>
                    </a:ext>
                  </a:extLst>
                </p:cNvPr>
                <p:cNvSpPr txBox="1"/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78A1D81-9AC7-B539-7FDC-7DA7CDF86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4BFAB46-1F0E-2C6F-1A00-A3870827CBBF}"/>
              </a:ext>
            </a:extLst>
          </p:cNvPr>
          <p:cNvGrpSpPr/>
          <p:nvPr/>
        </p:nvGrpSpPr>
        <p:grpSpPr>
          <a:xfrm>
            <a:off x="3504714" y="6127732"/>
            <a:ext cx="427068" cy="383003"/>
            <a:chOff x="4213879" y="5413930"/>
            <a:chExt cx="427068" cy="383003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0BB95F3-464C-F016-344C-D9DBD08FCF46}"/>
                </a:ext>
              </a:extLst>
            </p:cNvPr>
            <p:cNvSpPr/>
            <p:nvPr/>
          </p:nvSpPr>
          <p:spPr>
            <a:xfrm>
              <a:off x="4248437" y="5431173"/>
              <a:ext cx="365760" cy="36576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31414347-ADD4-7427-8E0D-D936D46122D6}"/>
                    </a:ext>
                  </a:extLst>
                </p:cNvPr>
                <p:cNvSpPr txBox="1"/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31414347-ADD4-7427-8E0D-D936D4612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879" y="5413930"/>
                  <a:ext cx="427068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BAFB322-F21A-F4A8-9F5E-B3FA2482F6BA}"/>
              </a:ext>
            </a:extLst>
          </p:cNvPr>
          <p:cNvCxnSpPr>
            <a:cxnSpLocks/>
            <a:stCxn id="132" idx="3"/>
            <a:endCxn id="114" idx="1"/>
          </p:cNvCxnSpPr>
          <p:nvPr/>
        </p:nvCxnSpPr>
        <p:spPr>
          <a:xfrm flipV="1">
            <a:off x="3913705" y="4867089"/>
            <a:ext cx="848818" cy="784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5F2CA5-48C5-BD63-F930-3F6BC13C9341}"/>
              </a:ext>
            </a:extLst>
          </p:cNvPr>
          <p:cNvCxnSpPr>
            <a:cxnSpLocks/>
            <a:stCxn id="136" idx="3"/>
            <a:endCxn id="115" idx="1"/>
          </p:cNvCxnSpPr>
          <p:nvPr/>
        </p:nvCxnSpPr>
        <p:spPr>
          <a:xfrm flipV="1">
            <a:off x="3919781" y="5373006"/>
            <a:ext cx="842742" cy="1204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5441DC4-7F5A-804D-D6A4-C392374E7E47}"/>
              </a:ext>
            </a:extLst>
          </p:cNvPr>
          <p:cNvCxnSpPr>
            <a:cxnSpLocks/>
            <a:stCxn id="139" idx="3"/>
            <a:endCxn id="116" idx="1"/>
          </p:cNvCxnSpPr>
          <p:nvPr/>
        </p:nvCxnSpPr>
        <p:spPr>
          <a:xfrm flipV="1">
            <a:off x="3931782" y="6311614"/>
            <a:ext cx="830741" cy="784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77F2FA4E-5F8D-1E65-E150-AF2193F81146}"/>
              </a:ext>
            </a:extLst>
          </p:cNvPr>
          <p:cNvSpPr txBox="1"/>
          <p:nvPr/>
        </p:nvSpPr>
        <p:spPr>
          <a:xfrm rot="5400000">
            <a:off x="3599226" y="5673352"/>
            <a:ext cx="40049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18880B6-9A8C-75DE-4CCF-BFB72241BCC6}"/>
              </a:ext>
            </a:extLst>
          </p:cNvPr>
          <p:cNvGrpSpPr>
            <a:grpSpLocks noChangeAspect="1"/>
          </p:cNvGrpSpPr>
          <p:nvPr/>
        </p:nvGrpSpPr>
        <p:grpSpPr>
          <a:xfrm>
            <a:off x="2044782" y="5097677"/>
            <a:ext cx="611762" cy="553998"/>
            <a:chOff x="4218933" y="5418053"/>
            <a:chExt cx="427068" cy="386743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D6AF587-A645-639A-F350-467DCD13F510}"/>
                </a:ext>
              </a:extLst>
            </p:cNvPr>
            <p:cNvSpPr/>
            <p:nvPr/>
          </p:nvSpPr>
          <p:spPr>
            <a:xfrm>
              <a:off x="4248437" y="5431173"/>
              <a:ext cx="365760" cy="36576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F3FBC0C8-7ACF-8A3E-0A86-BA30A3E3F5F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218933" y="5418053"/>
                  <a:ext cx="427068" cy="386743"/>
                </a:xfrm>
                <a:prstGeom prst="rect">
                  <a:avLst/>
                </a:prstGeom>
                <a:noFill/>
              </p:spPr>
              <p:txBody>
                <a:bodyPr wrap="square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F3FBC0C8-7ACF-8A3E-0A86-BA30A3E3F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933" y="5418053"/>
                  <a:ext cx="427068" cy="38674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3D4CA95-48AD-A56B-A8F8-807F2FB5CEF0}"/>
              </a:ext>
            </a:extLst>
          </p:cNvPr>
          <p:cNvCxnSpPr>
            <a:cxnSpLocks/>
            <a:endCxn id="132" idx="1"/>
          </p:cNvCxnSpPr>
          <p:nvPr/>
        </p:nvCxnSpPr>
        <p:spPr>
          <a:xfrm flipV="1">
            <a:off x="2590800" y="4867873"/>
            <a:ext cx="895837" cy="405167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FE4B36A-04D9-113F-DD72-A17051F5FC6A}"/>
              </a:ext>
            </a:extLst>
          </p:cNvPr>
          <p:cNvCxnSpPr>
            <a:cxnSpLocks/>
          </p:cNvCxnSpPr>
          <p:nvPr/>
        </p:nvCxnSpPr>
        <p:spPr>
          <a:xfrm flipV="1">
            <a:off x="2620983" y="5374210"/>
            <a:ext cx="886968" cy="466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FE4B36A-04D9-113F-DD72-A17051F5FC6A}"/>
              </a:ext>
            </a:extLst>
          </p:cNvPr>
          <p:cNvCxnSpPr>
            <a:cxnSpLocks/>
            <a:endCxn id="139" idx="1"/>
          </p:cNvCxnSpPr>
          <p:nvPr/>
        </p:nvCxnSpPr>
        <p:spPr>
          <a:xfrm>
            <a:off x="2572512" y="5498592"/>
            <a:ext cx="932202" cy="813806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72114A89-B922-1829-C684-125D2C0A08AC}"/>
              </a:ext>
            </a:extLst>
          </p:cNvPr>
          <p:cNvSpPr txBox="1"/>
          <p:nvPr/>
        </p:nvSpPr>
        <p:spPr>
          <a:xfrm rot="6340500">
            <a:off x="3049456" y="5480110"/>
            <a:ext cx="400494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A7B1AA-92AC-55F6-2CEF-D6D1B7AEDC32}"/>
              </a:ext>
            </a:extLst>
          </p:cNvPr>
          <p:cNvCxnSpPr>
            <a:cxnSpLocks/>
            <a:stCxn id="182" idx="3"/>
            <a:endCxn id="154" idx="1"/>
          </p:cNvCxnSpPr>
          <p:nvPr/>
        </p:nvCxnSpPr>
        <p:spPr>
          <a:xfrm>
            <a:off x="885551" y="5373006"/>
            <a:ext cx="1159231" cy="1670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B46CFB49-8656-F2D5-B20A-46C9A603482D}"/>
                  </a:ext>
                </a:extLst>
              </p:cNvPr>
              <p:cNvSpPr txBox="1"/>
              <p:nvPr/>
            </p:nvSpPr>
            <p:spPr>
              <a:xfrm>
                <a:off x="998971" y="4965135"/>
                <a:ext cx="500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B46CFB49-8656-F2D5-B20A-46C9A6034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71" y="4965135"/>
                <a:ext cx="500073" cy="400110"/>
              </a:xfrm>
              <a:prstGeom prst="rect">
                <a:avLst/>
              </a:prstGeom>
              <a:blipFill>
                <a:blip r:embed="rId2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>
            <a:extLst>
              <a:ext uri="{FF2B5EF4-FFF2-40B4-BE49-F238E27FC236}">
                <a16:creationId xmlns:a16="http://schemas.microsoft.com/office/drawing/2014/main" id="{ABDF1699-CF50-A020-8199-E443ED784828}"/>
              </a:ext>
            </a:extLst>
          </p:cNvPr>
          <p:cNvSpPr txBox="1"/>
          <p:nvPr/>
        </p:nvSpPr>
        <p:spPr>
          <a:xfrm>
            <a:off x="200748" y="5075826"/>
            <a:ext cx="684803" cy="59436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ZOH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7B2052D-7F2B-4299-F93B-F34DA500778C}"/>
              </a:ext>
            </a:extLst>
          </p:cNvPr>
          <p:cNvCxnSpPr>
            <a:cxnSpLocks/>
            <a:stCxn id="182" idx="0"/>
          </p:cNvCxnSpPr>
          <p:nvPr/>
        </p:nvCxnSpPr>
        <p:spPr>
          <a:xfrm flipV="1">
            <a:off x="543150" y="3889133"/>
            <a:ext cx="0" cy="118669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E2C23BB-A8D5-38E3-5B28-ECD1CC6490A5}"/>
              </a:ext>
            </a:extLst>
          </p:cNvPr>
          <p:cNvCxnSpPr>
            <a:cxnSpLocks/>
          </p:cNvCxnSpPr>
          <p:nvPr/>
        </p:nvCxnSpPr>
        <p:spPr>
          <a:xfrm flipH="1">
            <a:off x="551915" y="3910087"/>
            <a:ext cx="6561127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34EBA78-923D-E2BF-5B2B-CABCE702D69F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3068059" y="3391705"/>
            <a:ext cx="2863" cy="525251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1CDE78E-2B34-9397-CCB1-E475640622CC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4498080" y="3394882"/>
            <a:ext cx="0" cy="508552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B33E343-BD25-0353-67DA-B6943B8890B4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5709185" y="3394882"/>
            <a:ext cx="2970" cy="522502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7872EEC-0B05-5349-833B-1C4ACBEBF0FD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113042" y="3581203"/>
            <a:ext cx="3481" cy="318757"/>
          </a:xfrm>
          <a:prstGeom prst="line">
            <a:avLst/>
          </a:prstGeom>
          <a:ln>
            <a:prstDash val="dashDot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84C4B206-328E-055E-E454-89EEEE0D7A76}"/>
              </a:ext>
            </a:extLst>
          </p:cNvPr>
          <p:cNvSpPr txBox="1"/>
          <p:nvPr/>
        </p:nvSpPr>
        <p:spPr>
          <a:xfrm>
            <a:off x="9637972" y="1448948"/>
            <a:ext cx="2278223" cy="4842351"/>
          </a:xfrm>
          <a:prstGeom prst="rect">
            <a:avLst/>
          </a:prstGeom>
          <a:noFill/>
          <a:ln w="19050">
            <a:solidFill>
              <a:srgbClr val="BF570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R="0" lvl="0" algn="l" defTabSz="2286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Benefits:</a:t>
            </a:r>
          </a:p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Computational burden scales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linearly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Nonlinearity</a:t>
            </a:r>
            <a:r>
              <a:rPr lang="en-US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stochasticity</a:t>
            </a:r>
            <a:r>
              <a:rPr lang="en-US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are naturally included.</a:t>
            </a:r>
          </a:p>
          <a:p>
            <a:pPr marL="171450" marR="0" lvl="0" indent="-171450" algn="l" defTabSz="2286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 function is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with respect to the state.</a:t>
            </a:r>
          </a:p>
        </p:txBody>
      </p:sp>
    </p:spTree>
    <p:extLst>
      <p:ext uri="{BB962C8B-B14F-4D97-AF65-F5344CB8AC3E}">
        <p14:creationId xmlns:p14="http://schemas.microsoft.com/office/powerpoint/2010/main" val="4755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58C3BA2-F6E2-E942-999B-FFF21C8E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B9FDAA-EBBA-2748-A5C1-71B94E61952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alpha val="51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BAFD4-8392-4948-BF96-DE8E65EEB247}"/>
              </a:ext>
            </a:extLst>
          </p:cNvPr>
          <p:cNvSpPr/>
          <p:nvPr/>
        </p:nvSpPr>
        <p:spPr>
          <a:xfrm rot="5400000">
            <a:off x="12039600" y="791029"/>
            <a:ext cx="304800" cy="52759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7481F456-53EA-0743-B0BE-892F61F2FC1F}"/>
              </a:ext>
            </a:extLst>
          </p:cNvPr>
          <p:cNvSpPr txBox="1">
            <a:spLocks/>
          </p:cNvSpPr>
          <p:nvPr/>
        </p:nvSpPr>
        <p:spPr>
          <a:xfrm>
            <a:off x="618793" y="2552700"/>
            <a:ext cx="9179834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</a:rPr>
              <a:t>Background: Model Predictive Path Integral Control</a:t>
            </a:r>
          </a:p>
        </p:txBody>
      </p:sp>
    </p:spTree>
    <p:extLst>
      <p:ext uri="{BB962C8B-B14F-4D97-AF65-F5344CB8AC3E}">
        <p14:creationId xmlns:p14="http://schemas.microsoft.com/office/powerpoint/2010/main" val="2775083496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ED3C6-CECC-02D6-E4A3-08EEB4B5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EEF03-20A9-1FC6-2C35-285A8F774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6E5CD-784F-092A-5D3B-A083C3A5EC9E}"/>
                  </a:ext>
                </a:extLst>
              </p:cNvPr>
              <p:cNvSpPr txBox="1"/>
              <p:nvPr/>
            </p:nvSpPr>
            <p:spPr>
              <a:xfrm>
                <a:off x="192626" y="1530340"/>
                <a:ext cx="7376338" cy="1768882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 rtlCol="0" anchor="t">
                <a:spAutoFit/>
              </a:bodyPr>
              <a:lstStyle/>
              <a:p>
                <a:pPr marR="0" lvl="0" algn="l" defTabSz="228600" rtl="0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tabLst/>
                  <a:defRPr/>
                </a:pPr>
                <a:r>
                  <a:rPr kumimoji="0" lang="en-US" sz="1600" b="0" i="0" strike="noStrike" kern="1200" cap="none" spc="0" normalizeH="0" baseline="0" noProof="0" dirty="0">
                    <a:ln>
                      <a:noFill/>
                    </a:ln>
                    <a:solidFill>
                      <a:srgbClr val="BF5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Basic-Idea: </a:t>
                </a:r>
                <a:r>
                  <a:rPr kumimoji="0" lang="en-US" sz="1600" b="0" i="0" strike="noStrike" kern="1200" cap="none" spc="0" normalizeH="0" baseline="0" noProof="0" dirty="0">
                    <a:ln>
                      <a:noFill/>
                    </a:ln>
                    <a:solidFill>
                      <a:srgbClr val="333F4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Monte Carlo-based optimal control</a:t>
                </a:r>
              </a:p>
              <a:p>
                <a:pPr marL="285750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trajectories over horizon in parallel on a GPU.</a:t>
                </a:r>
              </a:p>
              <a:p>
                <a:pPr marL="285750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Random inputs are the natural noise of the system.</a:t>
                </a:r>
              </a:p>
              <a:p>
                <a:pPr marL="285750" indent="-285750" defTabSz="228600">
                  <a:lnSpc>
                    <a:spcPct val="150000"/>
                  </a:lnSpc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Optimal control is a </a:t>
                </a:r>
                <a:r>
                  <a:rPr lang="en-US" sz="1600" dirty="0" err="1">
                    <a:latin typeface="Courier New" panose="02070309020205020404" pitchFamily="49" charset="0"/>
                    <a:ea typeface="Open Sans" panose="020B0606030504020204" pitchFamily="34" charset="0"/>
                    <a:cs typeface="Courier New" panose="02070309020205020404" pitchFamily="49" charset="0"/>
                  </a:rPr>
                  <a:t>softmax</a:t>
                </a: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of the trajectories with respect to their costs</a:t>
                </a:r>
                <a:r>
                  <a:rPr lang="en-US" sz="1600" dirty="0">
                    <a:solidFill>
                      <a:srgbClr val="333F48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A6E5CD-784F-092A-5D3B-A083C3A5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6" y="1530340"/>
                <a:ext cx="7376338" cy="1768882"/>
              </a:xfrm>
              <a:prstGeom prst="rect">
                <a:avLst/>
              </a:prstGeom>
              <a:blipFill>
                <a:blip r:embed="rId3"/>
                <a:stretch>
                  <a:fillRect l="-660" b="-4096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FF8D92B-ABA0-1B0B-2236-3609CF0050B7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Path Integral Control: </a:t>
            </a:r>
            <a:r>
              <a:rPr lang="en-US" sz="3000" b="1" dirty="0">
                <a:solidFill>
                  <a:srgbClr val="333F48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Fixed-Horizon Control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88696-4FA3-7A97-7565-8490396CF6D3}"/>
              </a:ext>
            </a:extLst>
          </p:cNvPr>
          <p:cNvSpPr txBox="1"/>
          <p:nvPr/>
        </p:nvSpPr>
        <p:spPr>
          <a:xfrm>
            <a:off x="191925" y="3524250"/>
            <a:ext cx="7372940" cy="3016723"/>
          </a:xfrm>
          <a:prstGeom prst="rect">
            <a:avLst/>
          </a:prstGeom>
          <a:noFill/>
          <a:ln w="19050">
            <a:solidFill>
              <a:srgbClr val="BF570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marR="0" lvl="0" algn="l" defTabSz="2286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Benefits: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General, optimal, and scalable.</a:t>
            </a:r>
          </a:p>
          <a:p>
            <a:pPr marL="285750" indent="-285750" defTabSz="228600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Cost function can be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completely general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w.r.t.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the state.</a:t>
            </a:r>
          </a:p>
          <a:p>
            <a:pPr marL="285750" indent="-285750" defTabSz="228600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 approximation of the full nonlinear dynamics is necessary to find the optimal solution. </a:t>
            </a: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 gradients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defTabSz="228600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Stochasticity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is naturally included in the optimal solution.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defTabSz="228600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Simulation rollouts are </a:t>
            </a:r>
            <a:r>
              <a:rPr lang="en-US" sz="1600" dirty="0">
                <a:solidFill>
                  <a:srgbClr val="BF57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parallelizable</a:t>
            </a:r>
            <a:r>
              <a:rPr lang="en-US" sz="1600" dirty="0">
                <a:solidFill>
                  <a:srgbClr val="333F4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on modern GPUs.</a:t>
            </a:r>
          </a:p>
          <a:p>
            <a:pPr marL="285750" indent="-285750" defTabSz="228600">
              <a:lnSpc>
                <a:spcPct val="150000"/>
              </a:lnSpc>
              <a:spcAft>
                <a:spcPts val="600"/>
              </a:spcAft>
              <a:buClr>
                <a:srgbClr val="BF57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Computation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scales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BF5700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linearly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with prediction horizon.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00EACD-12D5-CC33-37EA-AF9E9094C98C}"/>
              </a:ext>
            </a:extLst>
          </p:cNvPr>
          <p:cNvGrpSpPr/>
          <p:nvPr/>
        </p:nvGrpSpPr>
        <p:grpSpPr>
          <a:xfrm>
            <a:off x="7803356" y="1376200"/>
            <a:ext cx="4469011" cy="4917308"/>
            <a:chOff x="7803356" y="1376200"/>
            <a:chExt cx="4469011" cy="491730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218C305-81F6-1D26-F263-33AF57A5A496}"/>
                </a:ext>
              </a:extLst>
            </p:cNvPr>
            <p:cNvSpPr/>
            <p:nvPr/>
          </p:nvSpPr>
          <p:spPr>
            <a:xfrm>
              <a:off x="7803356" y="1430232"/>
              <a:ext cx="2909454" cy="3501737"/>
            </a:xfrm>
            <a:custGeom>
              <a:avLst/>
              <a:gdLst>
                <a:gd name="connsiteX0" fmla="*/ 0 w 2909454"/>
                <a:gd name="connsiteY0" fmla="*/ 3501737 h 3501737"/>
                <a:gd name="connsiteX1" fmla="*/ 1995054 w 2909454"/>
                <a:gd name="connsiteY1" fmla="*/ 3075710 h 3501737"/>
                <a:gd name="connsiteX2" fmla="*/ 2680854 w 2909454"/>
                <a:gd name="connsiteY2" fmla="*/ 1745673 h 3501737"/>
                <a:gd name="connsiteX3" fmla="*/ 2660073 w 2909454"/>
                <a:gd name="connsiteY3" fmla="*/ 488373 h 3501737"/>
                <a:gd name="connsiteX4" fmla="*/ 2909454 w 2909454"/>
                <a:gd name="connsiteY4" fmla="*/ 0 h 35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454" h="3501737">
                  <a:moveTo>
                    <a:pt x="0" y="3501737"/>
                  </a:moveTo>
                  <a:cubicBezTo>
                    <a:pt x="774122" y="3435062"/>
                    <a:pt x="1548245" y="3368387"/>
                    <a:pt x="1995054" y="3075710"/>
                  </a:cubicBezTo>
                  <a:cubicBezTo>
                    <a:pt x="2441863" y="2783033"/>
                    <a:pt x="2570018" y="2176896"/>
                    <a:pt x="2680854" y="1745673"/>
                  </a:cubicBezTo>
                  <a:cubicBezTo>
                    <a:pt x="2791690" y="1314450"/>
                    <a:pt x="2621973" y="779318"/>
                    <a:pt x="2660073" y="488373"/>
                  </a:cubicBezTo>
                  <a:cubicBezTo>
                    <a:pt x="2698173" y="197428"/>
                    <a:pt x="2803813" y="98714"/>
                    <a:pt x="2909454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DA44A6-C846-DEC6-DB2E-901B46380849}"/>
                </a:ext>
              </a:extLst>
            </p:cNvPr>
            <p:cNvSpPr/>
            <p:nvPr/>
          </p:nvSpPr>
          <p:spPr>
            <a:xfrm>
              <a:off x="7917656" y="1376200"/>
              <a:ext cx="3626427" cy="4189614"/>
            </a:xfrm>
            <a:custGeom>
              <a:avLst/>
              <a:gdLst>
                <a:gd name="connsiteX0" fmla="*/ 0 w 3626427"/>
                <a:gd name="connsiteY0" fmla="*/ 4189614 h 4189614"/>
                <a:gd name="connsiteX1" fmla="*/ 1953491 w 3626427"/>
                <a:gd name="connsiteY1" fmla="*/ 3929842 h 4189614"/>
                <a:gd name="connsiteX2" fmla="*/ 3179618 w 3626427"/>
                <a:gd name="connsiteY2" fmla="*/ 2755669 h 4189614"/>
                <a:gd name="connsiteX3" fmla="*/ 3418609 w 3626427"/>
                <a:gd name="connsiteY3" fmla="*/ 1404851 h 4189614"/>
                <a:gd name="connsiteX4" fmla="*/ 3345873 w 3626427"/>
                <a:gd name="connsiteY4" fmla="*/ 750223 h 4189614"/>
                <a:gd name="connsiteX5" fmla="*/ 3553691 w 3626427"/>
                <a:gd name="connsiteY5" fmla="*/ 116378 h 4189614"/>
                <a:gd name="connsiteX6" fmla="*/ 3626427 w 3626427"/>
                <a:gd name="connsiteY6" fmla="*/ 2078 h 41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427" h="4189614">
                  <a:moveTo>
                    <a:pt x="0" y="4189614"/>
                  </a:moveTo>
                  <a:cubicBezTo>
                    <a:pt x="711777" y="4179223"/>
                    <a:pt x="1423555" y="4168833"/>
                    <a:pt x="1953491" y="3929842"/>
                  </a:cubicBezTo>
                  <a:cubicBezTo>
                    <a:pt x="2483427" y="3690851"/>
                    <a:pt x="2935432" y="3176501"/>
                    <a:pt x="3179618" y="2755669"/>
                  </a:cubicBezTo>
                  <a:cubicBezTo>
                    <a:pt x="3423804" y="2334837"/>
                    <a:pt x="3390900" y="1739092"/>
                    <a:pt x="3418609" y="1404851"/>
                  </a:cubicBezTo>
                  <a:cubicBezTo>
                    <a:pt x="3446318" y="1070610"/>
                    <a:pt x="3323359" y="964968"/>
                    <a:pt x="3345873" y="750223"/>
                  </a:cubicBezTo>
                  <a:cubicBezTo>
                    <a:pt x="3368387" y="535477"/>
                    <a:pt x="3506932" y="241069"/>
                    <a:pt x="3553691" y="116378"/>
                  </a:cubicBezTo>
                  <a:cubicBezTo>
                    <a:pt x="3600450" y="-8313"/>
                    <a:pt x="3613438" y="-3118"/>
                    <a:pt x="3626427" y="2078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C8B0F-1AD5-DC00-94F8-FFDB4BB8463A}"/>
                </a:ext>
              </a:extLst>
            </p:cNvPr>
            <p:cNvSpPr/>
            <p:nvPr/>
          </p:nvSpPr>
          <p:spPr>
            <a:xfrm rot="21409395">
              <a:off x="7812155" y="5077441"/>
              <a:ext cx="914400" cy="342900"/>
            </a:xfrm>
            <a:prstGeom prst="rect">
              <a:avLst/>
            </a:prstGeom>
            <a:solidFill>
              <a:srgbClr val="BF5700"/>
            </a:solidFill>
            <a:ln w="1905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738A19-CE74-52A6-BEA4-73E85E9AE42B}"/>
                </a:ext>
              </a:extLst>
            </p:cNvPr>
            <p:cNvSpPr/>
            <p:nvPr/>
          </p:nvSpPr>
          <p:spPr>
            <a:xfrm>
              <a:off x="8223635" y="52031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F5F1D2-993A-E4FF-3FA2-E035DC31E0E9}"/>
                </a:ext>
              </a:extLst>
            </p:cNvPr>
            <p:cNvSpPr/>
            <p:nvPr/>
          </p:nvSpPr>
          <p:spPr>
            <a:xfrm>
              <a:off x="8305800" y="1828394"/>
              <a:ext cx="2108243" cy="3417282"/>
            </a:xfrm>
            <a:custGeom>
              <a:avLst/>
              <a:gdLst>
                <a:gd name="connsiteX0" fmla="*/ 0 w 2108243"/>
                <a:gd name="connsiteY0" fmla="*/ 3417282 h 3417282"/>
                <a:gd name="connsiteX1" fmla="*/ 1181100 w 2108243"/>
                <a:gd name="connsiteY1" fmla="*/ 3160107 h 3417282"/>
                <a:gd name="connsiteX2" fmla="*/ 1914525 w 2108243"/>
                <a:gd name="connsiteY2" fmla="*/ 2379057 h 3417282"/>
                <a:gd name="connsiteX3" fmla="*/ 2105025 w 2108243"/>
                <a:gd name="connsiteY3" fmla="*/ 1731357 h 3417282"/>
                <a:gd name="connsiteX4" fmla="*/ 2019300 w 2108243"/>
                <a:gd name="connsiteY4" fmla="*/ 845532 h 3417282"/>
                <a:gd name="connsiteX5" fmla="*/ 1828800 w 2108243"/>
                <a:gd name="connsiteY5" fmla="*/ 121632 h 3417282"/>
                <a:gd name="connsiteX6" fmla="*/ 1800225 w 2108243"/>
                <a:gd name="connsiteY6" fmla="*/ 7332 h 34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243" h="3417282">
                  <a:moveTo>
                    <a:pt x="0" y="3417282"/>
                  </a:moveTo>
                  <a:cubicBezTo>
                    <a:pt x="431006" y="3375213"/>
                    <a:pt x="862013" y="3333144"/>
                    <a:pt x="1181100" y="3160107"/>
                  </a:cubicBezTo>
                  <a:cubicBezTo>
                    <a:pt x="1500187" y="2987070"/>
                    <a:pt x="1760538" y="2617182"/>
                    <a:pt x="1914525" y="2379057"/>
                  </a:cubicBezTo>
                  <a:cubicBezTo>
                    <a:pt x="2068513" y="2140932"/>
                    <a:pt x="2087563" y="1986944"/>
                    <a:pt x="2105025" y="1731357"/>
                  </a:cubicBezTo>
                  <a:cubicBezTo>
                    <a:pt x="2122487" y="1475770"/>
                    <a:pt x="2065338" y="1113820"/>
                    <a:pt x="2019300" y="845532"/>
                  </a:cubicBezTo>
                  <a:cubicBezTo>
                    <a:pt x="1973262" y="577244"/>
                    <a:pt x="1865312" y="261332"/>
                    <a:pt x="1828800" y="121632"/>
                  </a:cubicBezTo>
                  <a:cubicBezTo>
                    <a:pt x="1792288" y="-18068"/>
                    <a:pt x="1796256" y="-5368"/>
                    <a:pt x="1800225" y="7332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C7EB76-1882-1DA1-3FCB-166925042A0E}"/>
                </a:ext>
              </a:extLst>
            </p:cNvPr>
            <p:cNvSpPr/>
            <p:nvPr/>
          </p:nvSpPr>
          <p:spPr>
            <a:xfrm>
              <a:off x="8286750" y="1743939"/>
              <a:ext cx="2909454" cy="3501737"/>
            </a:xfrm>
            <a:custGeom>
              <a:avLst/>
              <a:gdLst>
                <a:gd name="connsiteX0" fmla="*/ 0 w 3087016"/>
                <a:gd name="connsiteY0" fmla="*/ 3800475 h 3800475"/>
                <a:gd name="connsiteX1" fmla="*/ 1295400 w 3087016"/>
                <a:gd name="connsiteY1" fmla="*/ 3686175 h 3800475"/>
                <a:gd name="connsiteX2" fmla="*/ 1924050 w 3087016"/>
                <a:gd name="connsiteY2" fmla="*/ 3190875 h 3800475"/>
                <a:gd name="connsiteX3" fmla="*/ 2409825 w 3087016"/>
                <a:gd name="connsiteY3" fmla="*/ 2295525 h 3800475"/>
                <a:gd name="connsiteX4" fmla="*/ 2714625 w 3087016"/>
                <a:gd name="connsiteY4" fmla="*/ 1047750 h 3800475"/>
                <a:gd name="connsiteX5" fmla="*/ 3028950 w 3087016"/>
                <a:gd name="connsiteY5" fmla="*/ 219075 h 3800475"/>
                <a:gd name="connsiteX6" fmla="*/ 3086100 w 3087016"/>
                <a:gd name="connsiteY6" fmla="*/ 0 h 380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016" h="3800475">
                  <a:moveTo>
                    <a:pt x="0" y="3800475"/>
                  </a:moveTo>
                  <a:cubicBezTo>
                    <a:pt x="487362" y="3794125"/>
                    <a:pt x="974725" y="3787775"/>
                    <a:pt x="1295400" y="3686175"/>
                  </a:cubicBezTo>
                  <a:cubicBezTo>
                    <a:pt x="1616075" y="3584575"/>
                    <a:pt x="1738313" y="3422650"/>
                    <a:pt x="1924050" y="3190875"/>
                  </a:cubicBezTo>
                  <a:cubicBezTo>
                    <a:pt x="2109787" y="2959100"/>
                    <a:pt x="2278063" y="2652712"/>
                    <a:pt x="2409825" y="2295525"/>
                  </a:cubicBezTo>
                  <a:cubicBezTo>
                    <a:pt x="2541587" y="1938338"/>
                    <a:pt x="2611438" y="1393825"/>
                    <a:pt x="2714625" y="1047750"/>
                  </a:cubicBezTo>
                  <a:cubicBezTo>
                    <a:pt x="2817813" y="701675"/>
                    <a:pt x="2967037" y="393700"/>
                    <a:pt x="3028950" y="219075"/>
                  </a:cubicBezTo>
                  <a:cubicBezTo>
                    <a:pt x="3090863" y="44450"/>
                    <a:pt x="3088481" y="22225"/>
                    <a:pt x="308610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130C6A-DF41-C5EF-1FD7-F71CF81458C9}"/>
                </a:ext>
              </a:extLst>
            </p:cNvPr>
            <p:cNvSpPr/>
            <p:nvPr/>
          </p:nvSpPr>
          <p:spPr>
            <a:xfrm>
              <a:off x="8296275" y="3378776"/>
              <a:ext cx="3810000" cy="2078427"/>
            </a:xfrm>
            <a:custGeom>
              <a:avLst/>
              <a:gdLst>
                <a:gd name="connsiteX0" fmla="*/ 0 w 3810000"/>
                <a:gd name="connsiteY0" fmla="*/ 1876425 h 2078427"/>
                <a:gd name="connsiteX1" fmla="*/ 1000125 w 3810000"/>
                <a:gd name="connsiteY1" fmla="*/ 1990725 h 2078427"/>
                <a:gd name="connsiteX2" fmla="*/ 2009775 w 3810000"/>
                <a:gd name="connsiteY2" fmla="*/ 2076450 h 2078427"/>
                <a:gd name="connsiteX3" fmla="*/ 3114675 w 3810000"/>
                <a:gd name="connsiteY3" fmla="*/ 1905000 h 2078427"/>
                <a:gd name="connsiteX4" fmla="*/ 3619500 w 3810000"/>
                <a:gd name="connsiteY4" fmla="*/ 1190625 h 2078427"/>
                <a:gd name="connsiteX5" fmla="*/ 3810000 w 3810000"/>
                <a:gd name="connsiteY5" fmla="*/ 0 h 207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0" h="2078427">
                  <a:moveTo>
                    <a:pt x="0" y="1876425"/>
                  </a:moveTo>
                  <a:lnTo>
                    <a:pt x="1000125" y="1990725"/>
                  </a:lnTo>
                  <a:cubicBezTo>
                    <a:pt x="1335088" y="2024063"/>
                    <a:pt x="1657350" y="2090737"/>
                    <a:pt x="2009775" y="2076450"/>
                  </a:cubicBezTo>
                  <a:cubicBezTo>
                    <a:pt x="2362200" y="2062163"/>
                    <a:pt x="2846388" y="2052637"/>
                    <a:pt x="3114675" y="1905000"/>
                  </a:cubicBezTo>
                  <a:cubicBezTo>
                    <a:pt x="3382962" y="1757363"/>
                    <a:pt x="3503612" y="1508125"/>
                    <a:pt x="3619500" y="1190625"/>
                  </a:cubicBezTo>
                  <a:cubicBezTo>
                    <a:pt x="3735388" y="873125"/>
                    <a:pt x="3772694" y="436562"/>
                    <a:pt x="381000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0604E0-5D06-17ED-873F-F10197BCC653}"/>
                </a:ext>
              </a:extLst>
            </p:cNvPr>
            <p:cNvSpPr/>
            <p:nvPr/>
          </p:nvSpPr>
          <p:spPr>
            <a:xfrm>
              <a:off x="9371610" y="4917695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3AB74B-2D90-2A72-37EC-157BC1613B4C}"/>
                </a:ext>
              </a:extLst>
            </p:cNvPr>
            <p:cNvSpPr/>
            <p:nvPr/>
          </p:nvSpPr>
          <p:spPr>
            <a:xfrm>
              <a:off x="9972083" y="4417989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2EFDF5-611E-0337-CA37-F5D2982ED612}"/>
                </a:ext>
              </a:extLst>
            </p:cNvPr>
            <p:cNvSpPr/>
            <p:nvPr/>
          </p:nvSpPr>
          <p:spPr>
            <a:xfrm>
              <a:off x="10339998" y="3593856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E4B9C8-446D-32B7-A07F-63BCD2FA6D9A}"/>
                </a:ext>
              </a:extLst>
            </p:cNvPr>
            <p:cNvSpPr/>
            <p:nvPr/>
          </p:nvSpPr>
          <p:spPr>
            <a:xfrm>
              <a:off x="10271803" y="2703022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E0F484-2332-82D2-26D7-73B4CDE0E51E}"/>
                </a:ext>
              </a:extLst>
            </p:cNvPr>
            <p:cNvSpPr/>
            <p:nvPr/>
          </p:nvSpPr>
          <p:spPr>
            <a:xfrm>
              <a:off x="9524010" y="5070095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22FABD-AF9A-A573-F5F6-388462E53667}"/>
                </a:ext>
              </a:extLst>
            </p:cNvPr>
            <p:cNvSpPr/>
            <p:nvPr/>
          </p:nvSpPr>
          <p:spPr>
            <a:xfrm>
              <a:off x="10137760" y="4486569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CA169E-3EF7-CCD5-8500-AF567CD9E871}"/>
                </a:ext>
              </a:extLst>
            </p:cNvPr>
            <p:cNvSpPr/>
            <p:nvPr/>
          </p:nvSpPr>
          <p:spPr>
            <a:xfrm>
              <a:off x="10557979" y="3593856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91C855-B351-AC5A-0A5B-FA27D3E02402}"/>
                </a:ext>
              </a:extLst>
            </p:cNvPr>
            <p:cNvSpPr/>
            <p:nvPr/>
          </p:nvSpPr>
          <p:spPr>
            <a:xfrm>
              <a:off x="10758530" y="2703022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B462ED-F409-BB62-9007-7ECF82E89204}"/>
                </a:ext>
              </a:extLst>
            </p:cNvPr>
            <p:cNvSpPr/>
            <p:nvPr/>
          </p:nvSpPr>
          <p:spPr>
            <a:xfrm>
              <a:off x="9539379" y="5344512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CDF563-9EF1-6A0F-92AD-26477D65CE37}"/>
                </a:ext>
              </a:extLst>
            </p:cNvPr>
            <p:cNvSpPr/>
            <p:nvPr/>
          </p:nvSpPr>
          <p:spPr>
            <a:xfrm>
              <a:off x="10420819" y="5391457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8F669-3493-C1E3-68F1-14EF6A7E6132}"/>
                </a:ext>
              </a:extLst>
            </p:cNvPr>
            <p:cNvSpPr/>
            <p:nvPr/>
          </p:nvSpPr>
          <p:spPr>
            <a:xfrm>
              <a:off x="11362604" y="5235247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92C118-F407-A759-1429-45B72ED07FFC}"/>
                </a:ext>
              </a:extLst>
            </p:cNvPr>
            <p:cNvSpPr/>
            <p:nvPr/>
          </p:nvSpPr>
          <p:spPr>
            <a:xfrm>
              <a:off x="11877320" y="4486569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B87C80F-7B0E-A678-9632-AE0128D966AE}"/>
                    </a:ext>
                  </a:extLst>
                </p:cNvPr>
                <p:cNvSpPr txBox="1"/>
                <p:nvPr/>
              </p:nvSpPr>
              <p:spPr>
                <a:xfrm>
                  <a:off x="8966445" y="4674499"/>
                  <a:ext cx="472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B87C80F-7B0E-A678-9632-AE0128D96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445" y="4674499"/>
                  <a:ext cx="47262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26C4AE-3CB4-ADAD-045D-2AE5181C8D6F}"/>
                    </a:ext>
                  </a:extLst>
                </p:cNvPr>
                <p:cNvSpPr txBox="1"/>
                <p:nvPr/>
              </p:nvSpPr>
              <p:spPr>
                <a:xfrm>
                  <a:off x="9524010" y="4125315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26C4AE-3CB4-ADAD-045D-2AE5181C8D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4010" y="4125315"/>
                  <a:ext cx="47795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385F1-F54E-4A97-0824-027BD634AF73}"/>
                    </a:ext>
                  </a:extLst>
                </p:cNvPr>
                <p:cNvSpPr txBox="1"/>
                <p:nvPr/>
              </p:nvSpPr>
              <p:spPr>
                <a:xfrm>
                  <a:off x="9878412" y="342521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A385F1-F54E-4A97-0824-027BD634A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412" y="3425217"/>
                  <a:ext cx="47795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8FF896-1CDF-F1EE-5B2C-00AA65E5634C}"/>
                    </a:ext>
                  </a:extLst>
                </p:cNvPr>
                <p:cNvSpPr txBox="1"/>
                <p:nvPr/>
              </p:nvSpPr>
              <p:spPr>
                <a:xfrm>
                  <a:off x="9848281" y="259548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8FF896-1CDF-F1EE-5B2C-00AA65E56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281" y="2595488"/>
                  <a:ext cx="47795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358DE7-1C41-B10A-9F79-65F0E13928D4}"/>
                    </a:ext>
                  </a:extLst>
                </p:cNvPr>
                <p:cNvSpPr txBox="1"/>
                <p:nvPr/>
              </p:nvSpPr>
              <p:spPr>
                <a:xfrm>
                  <a:off x="9623697" y="4925762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358DE7-1C41-B10A-9F79-65F0E1392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697" y="4925762"/>
                  <a:ext cx="4726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751CD18-8607-E0F9-CBE0-3373D6760520}"/>
                    </a:ext>
                  </a:extLst>
                </p:cNvPr>
                <p:cNvSpPr txBox="1"/>
                <p:nvPr/>
              </p:nvSpPr>
              <p:spPr>
                <a:xfrm>
                  <a:off x="10170484" y="451492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751CD18-8607-E0F9-CBE0-3373D6760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484" y="4514928"/>
                  <a:ext cx="47795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38506C5-BEFC-4E3D-9998-80D65F8A25C3}"/>
                    </a:ext>
                  </a:extLst>
                </p:cNvPr>
                <p:cNvSpPr txBox="1"/>
                <p:nvPr/>
              </p:nvSpPr>
              <p:spPr>
                <a:xfrm>
                  <a:off x="10581843" y="3600741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38506C5-BEFC-4E3D-9998-80D65F8A2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1843" y="3600741"/>
                  <a:ext cx="4779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4B64A94-757E-FD68-B09F-6A1327E45838}"/>
                    </a:ext>
                  </a:extLst>
                </p:cNvPr>
                <p:cNvSpPr txBox="1"/>
                <p:nvPr/>
              </p:nvSpPr>
              <p:spPr>
                <a:xfrm>
                  <a:off x="10797942" y="2703022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4B64A94-757E-FD68-B09F-6A1327E45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7942" y="2703022"/>
                  <a:ext cx="47795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1AFFE8-D9EC-8F96-F218-AD233908BCC5}"/>
                    </a:ext>
                  </a:extLst>
                </p:cNvPr>
                <p:cNvSpPr txBox="1"/>
                <p:nvPr/>
              </p:nvSpPr>
              <p:spPr>
                <a:xfrm>
                  <a:off x="9606624" y="5366670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1AFFE8-D9EC-8F96-F218-AD233908B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624" y="5366670"/>
                  <a:ext cx="47263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6B32F8-1A98-DDA5-FD7B-0B3E14651268}"/>
                    </a:ext>
                  </a:extLst>
                </p:cNvPr>
                <p:cNvSpPr txBox="1"/>
                <p:nvPr/>
              </p:nvSpPr>
              <p:spPr>
                <a:xfrm>
                  <a:off x="10302958" y="5474966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76B32F8-1A98-DDA5-FD7B-0B3E14651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958" y="5474966"/>
                  <a:ext cx="47795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783C79-5B11-9DC3-8B64-D4DC7DA223BB}"/>
                    </a:ext>
                  </a:extLst>
                </p:cNvPr>
                <p:cNvSpPr txBox="1"/>
                <p:nvPr/>
              </p:nvSpPr>
              <p:spPr>
                <a:xfrm>
                  <a:off x="11393938" y="53038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783C79-5B11-9DC3-8B64-D4DC7DA22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938" y="5303827"/>
                  <a:ext cx="47795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3D252DB-DC66-2C80-2028-33F908A8B9C7}"/>
                    </a:ext>
                  </a:extLst>
                </p:cNvPr>
                <p:cNvSpPr txBox="1"/>
                <p:nvPr/>
              </p:nvSpPr>
              <p:spPr>
                <a:xfrm>
                  <a:off x="11794416" y="459661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3D252DB-DC66-2C80-2028-33F908A8B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4416" y="4596618"/>
                  <a:ext cx="47795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DE113B-298A-204D-5855-676A983509FC}"/>
                </a:ext>
              </a:extLst>
            </p:cNvPr>
            <p:cNvSpPr txBox="1"/>
            <p:nvPr/>
          </p:nvSpPr>
          <p:spPr>
            <a:xfrm>
              <a:off x="8143604" y="2407760"/>
              <a:ext cx="822841" cy="1345048"/>
            </a:xfrm>
            <a:prstGeom prst="rect">
              <a:avLst/>
            </a:prstGeom>
            <a:noFill/>
            <a:ln w="19050">
              <a:solidFill>
                <a:srgbClr val="BF5700"/>
              </a:solidFill>
              <a:prstDash val="dash"/>
            </a:ln>
          </p:spPr>
          <p:txBody>
            <a:bodyPr wrap="square" rtlCol="0" anchor="t">
              <a:spAutoFit/>
            </a:bodyPr>
            <a:lstStyle/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Costs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lang="en-US" sz="1400" dirty="0">
                  <a:solidFill>
                    <a:schemeClr val="accent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796F7E-AA0B-D4FB-2DC1-D20818A15D25}"/>
                </a:ext>
              </a:extLst>
            </p:cNvPr>
            <p:cNvSpPr txBox="1"/>
            <p:nvPr/>
          </p:nvSpPr>
          <p:spPr>
            <a:xfrm>
              <a:off x="8681479" y="6016509"/>
              <a:ext cx="3039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F5700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Figure 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: Path integral </a:t>
              </a:r>
              <a:r>
                <a:rPr lang="en-US" sz="1200" dirty="0">
                  <a:solidFill>
                    <a:srgbClr val="333F48"/>
                  </a:solidFill>
                  <a:latin typeface="Arial" panose="020B0604020202020204"/>
                  <a:ea typeface="Roboto Slab" pitchFamily="2" charset="0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ontrol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D1916-AD5E-05E8-A516-56D553935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4A4E-FCF8-83FA-D4F7-3E16F83A2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53B2C-F964-4AEA-BD1F-D18ECA94765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8EA1C6-4505-0056-A2B3-30868EF63C73}"/>
                  </a:ext>
                </a:extLst>
              </p:cNvPr>
              <p:cNvSpPr txBox="1"/>
              <p:nvPr/>
            </p:nvSpPr>
            <p:spPr>
              <a:xfrm>
                <a:off x="323535" y="5694122"/>
                <a:ext cx="7304779" cy="898836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 rtlCol="0" anchor="t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Optimal control solution: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sz="17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7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s-ES" sz="17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Sup>
                                  <m:sSub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sz="17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7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s-ES" sz="17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sz="17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endParaRPr lang="en-US" sz="17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8EA1C6-4505-0056-A2B3-30868EF6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5" y="5694122"/>
                <a:ext cx="7304779" cy="898836"/>
              </a:xfrm>
              <a:prstGeom prst="rect">
                <a:avLst/>
              </a:prstGeom>
              <a:blipFill>
                <a:blip r:embed="rId3"/>
                <a:stretch>
                  <a:fillRect l="-666" t="-6623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51C9120-450A-1F99-B9B1-613EE01C716B}"/>
              </a:ext>
            </a:extLst>
          </p:cNvPr>
          <p:cNvSpPr txBox="1"/>
          <p:nvPr/>
        </p:nvSpPr>
        <p:spPr>
          <a:xfrm>
            <a:off x="858805" y="812696"/>
            <a:ext cx="10474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Path Integral Control with 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DC9AEF-4BD9-15C9-252B-4628CC39E172}"/>
                  </a:ext>
                </a:extLst>
              </p:cNvPr>
              <p:cNvSpPr txBox="1"/>
              <p:nvPr/>
            </p:nvSpPr>
            <p:spPr>
              <a:xfrm>
                <a:off x="323536" y="1551098"/>
                <a:ext cx="7289320" cy="1477199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Bef>
                    <a:spcPts val="800"/>
                  </a:spcBef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System Structure: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s-ES" sz="170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r>
                      <a:rPr lang="es-ES" sz="17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ES" sz="17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17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17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sz="17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17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DC9AEF-4BD9-15C9-252B-4628CC39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6" y="1551098"/>
                <a:ext cx="7289320" cy="1477199"/>
              </a:xfrm>
              <a:prstGeom prst="rect">
                <a:avLst/>
              </a:prstGeom>
              <a:blipFill>
                <a:blip r:embed="rId4"/>
                <a:stretch>
                  <a:fillRect l="-667" t="-3659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CC21A6-7076-C027-32FA-E6842B444CAA}"/>
                  </a:ext>
                </a:extLst>
              </p:cNvPr>
              <p:cNvSpPr txBox="1"/>
              <p:nvPr/>
            </p:nvSpPr>
            <p:spPr>
              <a:xfrm>
                <a:off x="323535" y="3464397"/>
                <a:ext cx="7273783" cy="821956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Cost function structure:</a:t>
                </a:r>
              </a:p>
              <a:p>
                <a:pPr lvl="0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r>
                      <a:rPr lang="es-ES" sz="17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S" sz="17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lim>
                        </m:limLow>
                      </m:fName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7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S" sz="17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7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CC21A6-7076-C027-32FA-E6842B444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5" y="3464397"/>
                <a:ext cx="7273783" cy="821956"/>
              </a:xfrm>
              <a:prstGeom prst="rect">
                <a:avLst/>
              </a:prstGeom>
              <a:blipFill>
                <a:blip r:embed="rId5"/>
                <a:stretch>
                  <a:fillRect l="-669" t="-6522" b="-62319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7AA527-BC51-24A0-BC72-4F1BD8C325D2}"/>
                  </a:ext>
                </a:extLst>
              </p:cNvPr>
              <p:cNvSpPr txBox="1"/>
              <p:nvPr/>
            </p:nvSpPr>
            <p:spPr>
              <a:xfrm>
                <a:off x="323536" y="4600347"/>
                <a:ext cx="7289320" cy="777457"/>
              </a:xfrm>
              <a:prstGeom prst="rect">
                <a:avLst/>
              </a:prstGeom>
              <a:noFill/>
              <a:ln w="19050">
                <a:solidFill>
                  <a:srgbClr val="BF57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228600" rtl="0" eaLnBrk="1" fontAlgn="auto" latinLnBrk="0" hangingPunct="1">
                  <a:spcAft>
                    <a:spcPts val="600"/>
                  </a:spcAft>
                  <a:buClr>
                    <a:srgbClr val="BF5700"/>
                  </a:buClr>
                  <a:buSzPct val="125000"/>
                  <a:buFont typeface="Wingdings" pitchFamily="2" charset="2"/>
                  <a:buChar char="§"/>
                  <a:tabLst/>
                  <a:defRPr/>
                </a:pP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Monte Carlo rollout dynamics:</a:t>
                </a:r>
              </a:p>
              <a:p>
                <a:pPr lvl="0" algn="ctr" defTabSz="228600">
                  <a:spcAft>
                    <a:spcPts val="600"/>
                  </a:spcAft>
                  <a:buClr>
                    <a:srgbClr val="BF5700"/>
                  </a:buClr>
                  <a:buSzPct val="125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ES" sz="1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s-ES" sz="170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7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17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s-ES" sz="1700"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17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17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𝛿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ES" sz="17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lang="en-US" sz="17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7AA527-BC51-24A0-BC72-4F1BD8C32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6" y="4600347"/>
                <a:ext cx="7289320" cy="777457"/>
              </a:xfrm>
              <a:prstGeom prst="rect">
                <a:avLst/>
              </a:prstGeom>
              <a:blipFill>
                <a:blip r:embed="rId6"/>
                <a:stretch>
                  <a:fillRect l="-667" t="-7692"/>
                </a:stretch>
              </a:blipFill>
              <a:ln w="19050">
                <a:solidFill>
                  <a:srgbClr val="BF57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3C4EA9F7-ED30-7F49-098C-EF5D93B55B6F}"/>
              </a:ext>
            </a:extLst>
          </p:cNvPr>
          <p:cNvGrpSpPr/>
          <p:nvPr/>
        </p:nvGrpSpPr>
        <p:grpSpPr>
          <a:xfrm>
            <a:off x="7803356" y="1521674"/>
            <a:ext cx="4508588" cy="4914397"/>
            <a:chOff x="7803356" y="1521674"/>
            <a:chExt cx="4508588" cy="49143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1C59B8-FC93-ECBD-18E7-F68F2E9F346A}"/>
                </a:ext>
              </a:extLst>
            </p:cNvPr>
            <p:cNvSpPr/>
            <p:nvPr/>
          </p:nvSpPr>
          <p:spPr>
            <a:xfrm>
              <a:off x="7803356" y="1575706"/>
              <a:ext cx="2909454" cy="3501737"/>
            </a:xfrm>
            <a:custGeom>
              <a:avLst/>
              <a:gdLst>
                <a:gd name="connsiteX0" fmla="*/ 0 w 2909454"/>
                <a:gd name="connsiteY0" fmla="*/ 3501737 h 3501737"/>
                <a:gd name="connsiteX1" fmla="*/ 1995054 w 2909454"/>
                <a:gd name="connsiteY1" fmla="*/ 3075710 h 3501737"/>
                <a:gd name="connsiteX2" fmla="*/ 2680854 w 2909454"/>
                <a:gd name="connsiteY2" fmla="*/ 1745673 h 3501737"/>
                <a:gd name="connsiteX3" fmla="*/ 2660073 w 2909454"/>
                <a:gd name="connsiteY3" fmla="*/ 488373 h 3501737"/>
                <a:gd name="connsiteX4" fmla="*/ 2909454 w 2909454"/>
                <a:gd name="connsiteY4" fmla="*/ 0 h 35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454" h="3501737">
                  <a:moveTo>
                    <a:pt x="0" y="3501737"/>
                  </a:moveTo>
                  <a:cubicBezTo>
                    <a:pt x="774122" y="3435062"/>
                    <a:pt x="1548245" y="3368387"/>
                    <a:pt x="1995054" y="3075710"/>
                  </a:cubicBezTo>
                  <a:cubicBezTo>
                    <a:pt x="2441863" y="2783033"/>
                    <a:pt x="2570018" y="2176896"/>
                    <a:pt x="2680854" y="1745673"/>
                  </a:cubicBezTo>
                  <a:cubicBezTo>
                    <a:pt x="2791690" y="1314450"/>
                    <a:pt x="2621973" y="779318"/>
                    <a:pt x="2660073" y="488373"/>
                  </a:cubicBezTo>
                  <a:cubicBezTo>
                    <a:pt x="2698173" y="197428"/>
                    <a:pt x="2803813" y="98714"/>
                    <a:pt x="2909454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154022-DC99-D425-3333-136C5122A67F}"/>
                </a:ext>
              </a:extLst>
            </p:cNvPr>
            <p:cNvSpPr/>
            <p:nvPr/>
          </p:nvSpPr>
          <p:spPr>
            <a:xfrm>
              <a:off x="7917656" y="1521674"/>
              <a:ext cx="3626427" cy="4189614"/>
            </a:xfrm>
            <a:custGeom>
              <a:avLst/>
              <a:gdLst>
                <a:gd name="connsiteX0" fmla="*/ 0 w 3626427"/>
                <a:gd name="connsiteY0" fmla="*/ 4189614 h 4189614"/>
                <a:gd name="connsiteX1" fmla="*/ 1953491 w 3626427"/>
                <a:gd name="connsiteY1" fmla="*/ 3929842 h 4189614"/>
                <a:gd name="connsiteX2" fmla="*/ 3179618 w 3626427"/>
                <a:gd name="connsiteY2" fmla="*/ 2755669 h 4189614"/>
                <a:gd name="connsiteX3" fmla="*/ 3418609 w 3626427"/>
                <a:gd name="connsiteY3" fmla="*/ 1404851 h 4189614"/>
                <a:gd name="connsiteX4" fmla="*/ 3345873 w 3626427"/>
                <a:gd name="connsiteY4" fmla="*/ 750223 h 4189614"/>
                <a:gd name="connsiteX5" fmla="*/ 3553691 w 3626427"/>
                <a:gd name="connsiteY5" fmla="*/ 116378 h 4189614"/>
                <a:gd name="connsiteX6" fmla="*/ 3626427 w 3626427"/>
                <a:gd name="connsiteY6" fmla="*/ 2078 h 41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427" h="4189614">
                  <a:moveTo>
                    <a:pt x="0" y="4189614"/>
                  </a:moveTo>
                  <a:cubicBezTo>
                    <a:pt x="711777" y="4179223"/>
                    <a:pt x="1423555" y="4168833"/>
                    <a:pt x="1953491" y="3929842"/>
                  </a:cubicBezTo>
                  <a:cubicBezTo>
                    <a:pt x="2483427" y="3690851"/>
                    <a:pt x="2935432" y="3176501"/>
                    <a:pt x="3179618" y="2755669"/>
                  </a:cubicBezTo>
                  <a:cubicBezTo>
                    <a:pt x="3423804" y="2334837"/>
                    <a:pt x="3390900" y="1739092"/>
                    <a:pt x="3418609" y="1404851"/>
                  </a:cubicBezTo>
                  <a:cubicBezTo>
                    <a:pt x="3446318" y="1070610"/>
                    <a:pt x="3323359" y="964968"/>
                    <a:pt x="3345873" y="750223"/>
                  </a:cubicBezTo>
                  <a:cubicBezTo>
                    <a:pt x="3368387" y="535477"/>
                    <a:pt x="3506932" y="241069"/>
                    <a:pt x="3553691" y="116378"/>
                  </a:cubicBezTo>
                  <a:cubicBezTo>
                    <a:pt x="3600450" y="-8313"/>
                    <a:pt x="3613438" y="-3118"/>
                    <a:pt x="3626427" y="2078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638CF-5C84-26D2-B7E1-FDCA01B0AB18}"/>
                </a:ext>
              </a:extLst>
            </p:cNvPr>
            <p:cNvSpPr/>
            <p:nvPr/>
          </p:nvSpPr>
          <p:spPr>
            <a:xfrm rot="21409395">
              <a:off x="7812155" y="5222915"/>
              <a:ext cx="914400" cy="342900"/>
            </a:xfrm>
            <a:prstGeom prst="rect">
              <a:avLst/>
            </a:prstGeom>
            <a:solidFill>
              <a:srgbClr val="BF5700"/>
            </a:solidFill>
            <a:ln w="1905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1DFF2D-A3D4-0679-7AFA-AECA3AEF8D8A}"/>
                </a:ext>
              </a:extLst>
            </p:cNvPr>
            <p:cNvSpPr/>
            <p:nvPr/>
          </p:nvSpPr>
          <p:spPr>
            <a:xfrm>
              <a:off x="8223635" y="534864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0D337A-4311-2367-69EB-0AA51966C7BC}"/>
                </a:ext>
              </a:extLst>
            </p:cNvPr>
            <p:cNvSpPr/>
            <p:nvPr/>
          </p:nvSpPr>
          <p:spPr>
            <a:xfrm>
              <a:off x="9410700" y="4972397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51178-1BF9-C979-43E5-BB0AD5AC1AA0}"/>
                </a:ext>
              </a:extLst>
            </p:cNvPr>
            <p:cNvSpPr/>
            <p:nvPr/>
          </p:nvSpPr>
          <p:spPr>
            <a:xfrm>
              <a:off x="9493530" y="5145134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9578CC-9C85-770D-7613-E9B1C7C2FB96}"/>
                </a:ext>
              </a:extLst>
            </p:cNvPr>
            <p:cNvSpPr/>
            <p:nvPr/>
          </p:nvSpPr>
          <p:spPr>
            <a:xfrm>
              <a:off x="9547860" y="5343946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E86A48-0E83-FF1B-4020-AA4254F50B1A}"/>
                </a:ext>
              </a:extLst>
            </p:cNvPr>
            <p:cNvSpPr/>
            <p:nvPr/>
          </p:nvSpPr>
          <p:spPr>
            <a:xfrm>
              <a:off x="8267700" y="1714500"/>
              <a:ext cx="2560320" cy="3680460"/>
            </a:xfrm>
            <a:custGeom>
              <a:avLst/>
              <a:gdLst>
                <a:gd name="connsiteX0" fmla="*/ 0 w 2560320"/>
                <a:gd name="connsiteY0" fmla="*/ 3680460 h 3680460"/>
                <a:gd name="connsiteX1" fmla="*/ 1104900 w 2560320"/>
                <a:gd name="connsiteY1" fmla="*/ 3413760 h 3680460"/>
                <a:gd name="connsiteX2" fmla="*/ 1821180 w 2560320"/>
                <a:gd name="connsiteY2" fmla="*/ 2842260 h 3680460"/>
                <a:gd name="connsiteX3" fmla="*/ 2049780 w 2560320"/>
                <a:gd name="connsiteY3" fmla="*/ 2011680 h 3680460"/>
                <a:gd name="connsiteX4" fmla="*/ 2346960 w 2560320"/>
                <a:gd name="connsiteY4" fmla="*/ 1394460 h 3680460"/>
                <a:gd name="connsiteX5" fmla="*/ 2438400 w 2560320"/>
                <a:gd name="connsiteY5" fmla="*/ 662940 h 3680460"/>
                <a:gd name="connsiteX6" fmla="*/ 2560320 w 2560320"/>
                <a:gd name="connsiteY6" fmla="*/ 0 h 368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0320" h="3680460">
                  <a:moveTo>
                    <a:pt x="0" y="3680460"/>
                  </a:moveTo>
                  <a:cubicBezTo>
                    <a:pt x="400685" y="3616960"/>
                    <a:pt x="801370" y="3553460"/>
                    <a:pt x="1104900" y="3413760"/>
                  </a:cubicBezTo>
                  <a:cubicBezTo>
                    <a:pt x="1408430" y="3274060"/>
                    <a:pt x="1663700" y="3075940"/>
                    <a:pt x="1821180" y="2842260"/>
                  </a:cubicBezTo>
                  <a:cubicBezTo>
                    <a:pt x="1978660" y="2608580"/>
                    <a:pt x="1962150" y="2252980"/>
                    <a:pt x="2049780" y="2011680"/>
                  </a:cubicBezTo>
                  <a:cubicBezTo>
                    <a:pt x="2137410" y="1770380"/>
                    <a:pt x="2282190" y="1619250"/>
                    <a:pt x="2346960" y="1394460"/>
                  </a:cubicBezTo>
                  <a:cubicBezTo>
                    <a:pt x="2411730" y="1169670"/>
                    <a:pt x="2402840" y="895350"/>
                    <a:pt x="2438400" y="662940"/>
                  </a:cubicBezTo>
                  <a:cubicBezTo>
                    <a:pt x="2473960" y="430530"/>
                    <a:pt x="2517140" y="215265"/>
                    <a:pt x="256032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055AA8-0B6F-C788-BD64-257BB9B9E64A}"/>
                </a:ext>
              </a:extLst>
            </p:cNvPr>
            <p:cNvSpPr/>
            <p:nvPr/>
          </p:nvSpPr>
          <p:spPr>
            <a:xfrm>
              <a:off x="8290560" y="1607820"/>
              <a:ext cx="2849880" cy="3787140"/>
            </a:xfrm>
            <a:custGeom>
              <a:avLst/>
              <a:gdLst>
                <a:gd name="connsiteX0" fmla="*/ 0 w 2849880"/>
                <a:gd name="connsiteY0" fmla="*/ 3787140 h 3787140"/>
                <a:gd name="connsiteX1" fmla="*/ 1287780 w 2849880"/>
                <a:gd name="connsiteY1" fmla="*/ 3611880 h 3787140"/>
                <a:gd name="connsiteX2" fmla="*/ 1874520 w 2849880"/>
                <a:gd name="connsiteY2" fmla="*/ 3154680 h 3787140"/>
                <a:gd name="connsiteX3" fmla="*/ 2499360 w 2849880"/>
                <a:gd name="connsiteY3" fmla="*/ 2232660 h 3787140"/>
                <a:gd name="connsiteX4" fmla="*/ 2636520 w 2849880"/>
                <a:gd name="connsiteY4" fmla="*/ 1310640 h 3787140"/>
                <a:gd name="connsiteX5" fmla="*/ 2682240 w 2849880"/>
                <a:gd name="connsiteY5" fmla="*/ 586740 h 3787140"/>
                <a:gd name="connsiteX6" fmla="*/ 2849880 w 2849880"/>
                <a:gd name="connsiteY6" fmla="*/ 0 h 378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9880" h="3787140">
                  <a:moveTo>
                    <a:pt x="0" y="3787140"/>
                  </a:moveTo>
                  <a:cubicBezTo>
                    <a:pt x="487680" y="3752215"/>
                    <a:pt x="975360" y="3717290"/>
                    <a:pt x="1287780" y="3611880"/>
                  </a:cubicBezTo>
                  <a:cubicBezTo>
                    <a:pt x="1600200" y="3506470"/>
                    <a:pt x="1672590" y="3384550"/>
                    <a:pt x="1874520" y="3154680"/>
                  </a:cubicBezTo>
                  <a:cubicBezTo>
                    <a:pt x="2076450" y="2924810"/>
                    <a:pt x="2372360" y="2540000"/>
                    <a:pt x="2499360" y="2232660"/>
                  </a:cubicBezTo>
                  <a:cubicBezTo>
                    <a:pt x="2626360" y="1925320"/>
                    <a:pt x="2606040" y="1584960"/>
                    <a:pt x="2636520" y="1310640"/>
                  </a:cubicBezTo>
                  <a:cubicBezTo>
                    <a:pt x="2667000" y="1036320"/>
                    <a:pt x="2646680" y="805180"/>
                    <a:pt x="2682240" y="586740"/>
                  </a:cubicBezTo>
                  <a:cubicBezTo>
                    <a:pt x="2717800" y="368300"/>
                    <a:pt x="2783840" y="184150"/>
                    <a:pt x="284988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648733E-B981-BE7B-72EE-61CBE1FACE9D}"/>
                </a:ext>
              </a:extLst>
            </p:cNvPr>
            <p:cNvSpPr/>
            <p:nvPr/>
          </p:nvSpPr>
          <p:spPr>
            <a:xfrm>
              <a:off x="8275320" y="1828800"/>
              <a:ext cx="3070059" cy="3664716"/>
            </a:xfrm>
            <a:custGeom>
              <a:avLst/>
              <a:gdLst>
                <a:gd name="connsiteX0" fmla="*/ 0 w 3070059"/>
                <a:gd name="connsiteY0" fmla="*/ 3573780 h 3664716"/>
                <a:gd name="connsiteX1" fmla="*/ 998220 w 3070059"/>
                <a:gd name="connsiteY1" fmla="*/ 3649980 h 3664716"/>
                <a:gd name="connsiteX2" fmla="*/ 1981200 w 3070059"/>
                <a:gd name="connsiteY2" fmla="*/ 3314700 h 3664716"/>
                <a:gd name="connsiteX3" fmla="*/ 2659380 w 3070059"/>
                <a:gd name="connsiteY3" fmla="*/ 2476500 h 3664716"/>
                <a:gd name="connsiteX4" fmla="*/ 2933700 w 3070059"/>
                <a:gd name="connsiteY4" fmla="*/ 1524000 h 3664716"/>
                <a:gd name="connsiteX5" fmla="*/ 3063240 w 3070059"/>
                <a:gd name="connsiteY5" fmla="*/ 624840 h 3664716"/>
                <a:gd name="connsiteX6" fmla="*/ 3040380 w 3070059"/>
                <a:gd name="connsiteY6" fmla="*/ 0 h 36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059" h="3664716">
                  <a:moveTo>
                    <a:pt x="0" y="3573780"/>
                  </a:moveTo>
                  <a:cubicBezTo>
                    <a:pt x="334010" y="3633470"/>
                    <a:pt x="668020" y="3693160"/>
                    <a:pt x="998220" y="3649980"/>
                  </a:cubicBezTo>
                  <a:cubicBezTo>
                    <a:pt x="1328420" y="3606800"/>
                    <a:pt x="1704340" y="3510280"/>
                    <a:pt x="1981200" y="3314700"/>
                  </a:cubicBezTo>
                  <a:cubicBezTo>
                    <a:pt x="2258060" y="3119120"/>
                    <a:pt x="2500630" y="2774950"/>
                    <a:pt x="2659380" y="2476500"/>
                  </a:cubicBezTo>
                  <a:cubicBezTo>
                    <a:pt x="2818130" y="2178050"/>
                    <a:pt x="2866390" y="1832610"/>
                    <a:pt x="2933700" y="1524000"/>
                  </a:cubicBezTo>
                  <a:cubicBezTo>
                    <a:pt x="3001010" y="1215390"/>
                    <a:pt x="3045460" y="878840"/>
                    <a:pt x="3063240" y="624840"/>
                  </a:cubicBezTo>
                  <a:cubicBezTo>
                    <a:pt x="3081020" y="370840"/>
                    <a:pt x="3060700" y="185420"/>
                    <a:pt x="304038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4AF2CA-6A06-30D2-CDE0-909F9DFCFC51}"/>
                </a:ext>
              </a:extLst>
            </p:cNvPr>
            <p:cNvSpPr/>
            <p:nvPr/>
          </p:nvSpPr>
          <p:spPr>
            <a:xfrm>
              <a:off x="10564675" y="4683546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EA0318-31E1-DCFE-16D1-8B0684489467}"/>
                </a:ext>
              </a:extLst>
            </p:cNvPr>
            <p:cNvSpPr/>
            <p:nvPr/>
          </p:nvSpPr>
          <p:spPr>
            <a:xfrm>
              <a:off x="11079480" y="3592578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D6E343-54EA-5811-C3BB-560FB573FAB8}"/>
                </a:ext>
              </a:extLst>
            </p:cNvPr>
            <p:cNvSpPr/>
            <p:nvPr/>
          </p:nvSpPr>
          <p:spPr>
            <a:xfrm>
              <a:off x="11284419" y="2329971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90F3A6-1575-EF04-B7D3-BBDCFA278E87}"/>
                </a:ext>
              </a:extLst>
            </p:cNvPr>
            <p:cNvSpPr/>
            <p:nvPr/>
          </p:nvSpPr>
          <p:spPr>
            <a:xfrm>
              <a:off x="10312400" y="4466954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0E2803-9618-4213-E52D-29EAADC2A434}"/>
                </a:ext>
              </a:extLst>
            </p:cNvPr>
            <p:cNvSpPr/>
            <p:nvPr/>
          </p:nvSpPr>
          <p:spPr>
            <a:xfrm>
              <a:off x="10805950" y="3551976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9CE0C-B0F1-2C59-2B86-B517999B1612}"/>
                </a:ext>
              </a:extLst>
            </p:cNvPr>
            <p:cNvSpPr/>
            <p:nvPr/>
          </p:nvSpPr>
          <p:spPr>
            <a:xfrm>
              <a:off x="10888980" y="2329971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46F2F4-C97A-5E6B-EBA9-AFF58B026B86}"/>
                </a:ext>
              </a:extLst>
            </p:cNvPr>
            <p:cNvSpPr/>
            <p:nvPr/>
          </p:nvSpPr>
          <p:spPr>
            <a:xfrm>
              <a:off x="10095230" y="4357186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4C2079-7FEB-1F8C-2F69-479889029ECE}"/>
                </a:ext>
              </a:extLst>
            </p:cNvPr>
            <p:cNvSpPr/>
            <p:nvPr/>
          </p:nvSpPr>
          <p:spPr>
            <a:xfrm>
              <a:off x="10366530" y="342900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A6FF59-197B-7D3A-CA5E-59B7DE17DFDC}"/>
                </a:ext>
              </a:extLst>
            </p:cNvPr>
            <p:cNvSpPr/>
            <p:nvPr/>
          </p:nvSpPr>
          <p:spPr>
            <a:xfrm>
              <a:off x="10619715" y="2467131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EBFB8C-F3AC-7B7C-A7FE-D89E5C3263C4}"/>
                </a:ext>
              </a:extLst>
            </p:cNvPr>
            <p:cNvSpPr txBox="1"/>
            <p:nvPr/>
          </p:nvSpPr>
          <p:spPr>
            <a:xfrm>
              <a:off x="8367017" y="2653273"/>
              <a:ext cx="822841" cy="1345048"/>
            </a:xfrm>
            <a:prstGeom prst="rect">
              <a:avLst/>
            </a:prstGeom>
            <a:noFill/>
            <a:ln w="19050">
              <a:solidFill>
                <a:srgbClr val="BF5700"/>
              </a:solidFill>
              <a:prstDash val="dash"/>
            </a:ln>
          </p:spPr>
          <p:txBody>
            <a:bodyPr wrap="square" rtlCol="0" anchor="t">
              <a:spAutoFit/>
            </a:bodyPr>
            <a:lstStyle/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Costs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lang="en-US" sz="1400" dirty="0">
                  <a:solidFill>
                    <a:schemeClr val="accent4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lang="en-US" sz="1400" dirty="0">
                  <a:solidFill>
                    <a:schemeClr val="accent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A2E254-A11D-DAEB-73D4-F699A97C4F4D}"/>
                    </a:ext>
                  </a:extLst>
                </p:cNvPr>
                <p:cNvSpPr txBox="1"/>
                <p:nvPr/>
              </p:nvSpPr>
              <p:spPr>
                <a:xfrm>
                  <a:off x="8315075" y="4545128"/>
                  <a:ext cx="1115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A2E254-A11D-DAEB-73D4-F699A97C4F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075" y="4545128"/>
                  <a:ext cx="111588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5C8428A-F1E0-16A6-48D6-F580F284A935}"/>
                    </a:ext>
                  </a:extLst>
                </p:cNvPr>
                <p:cNvSpPr txBox="1"/>
                <p:nvPr/>
              </p:nvSpPr>
              <p:spPr>
                <a:xfrm>
                  <a:off x="9011858" y="4129880"/>
                  <a:ext cx="1126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5C8428A-F1E0-16A6-48D6-F580F284A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1858" y="4129880"/>
                  <a:ext cx="112652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E045751-E3CA-0385-9A58-A654E5B1F511}"/>
                    </a:ext>
                  </a:extLst>
                </p:cNvPr>
                <p:cNvSpPr txBox="1"/>
                <p:nvPr/>
              </p:nvSpPr>
              <p:spPr>
                <a:xfrm>
                  <a:off x="9448792" y="3058121"/>
                  <a:ext cx="1126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E045751-E3CA-0385-9A58-A654E5B1F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2" y="3058121"/>
                  <a:ext cx="112652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36C9C0-6A9D-1EC5-DC8E-920130E4E2A4}"/>
                    </a:ext>
                  </a:extLst>
                </p:cNvPr>
                <p:cNvSpPr txBox="1"/>
                <p:nvPr/>
              </p:nvSpPr>
              <p:spPr>
                <a:xfrm>
                  <a:off x="9458112" y="2236094"/>
                  <a:ext cx="1126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136C9C0-6A9D-1EC5-DC8E-920130E4E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8112" y="2236094"/>
                  <a:ext cx="112652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F56F6C2-8C5F-9C95-C27F-610185F4D460}"/>
                    </a:ext>
                  </a:extLst>
                </p:cNvPr>
                <p:cNvSpPr txBox="1"/>
                <p:nvPr/>
              </p:nvSpPr>
              <p:spPr>
                <a:xfrm>
                  <a:off x="10404537" y="5061951"/>
                  <a:ext cx="111588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F56F6C2-8C5F-9C95-C27F-610185F4D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4537" y="5061951"/>
                  <a:ext cx="11158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A134C16-1267-801D-2DAC-488708258662}"/>
                    </a:ext>
                  </a:extLst>
                </p:cNvPr>
                <p:cNvSpPr txBox="1"/>
                <p:nvPr/>
              </p:nvSpPr>
              <p:spPr>
                <a:xfrm>
                  <a:off x="11116603" y="4197337"/>
                  <a:ext cx="112652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A134C16-1267-801D-2DAC-488708258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6603" y="4197337"/>
                  <a:ext cx="112652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3D07BE-0B25-77D8-A100-AA9E87DEBD93}"/>
                    </a:ext>
                  </a:extLst>
                </p:cNvPr>
                <p:cNvSpPr txBox="1"/>
                <p:nvPr/>
              </p:nvSpPr>
              <p:spPr>
                <a:xfrm>
                  <a:off x="11266609" y="2934730"/>
                  <a:ext cx="78354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i="0" dirty="0">
                    <a:solidFill>
                      <a:schemeClr val="accent5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3D07BE-0B25-77D8-A100-AA9E87DEB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6609" y="2934730"/>
                  <a:ext cx="783548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68BBE18-08F3-AF0D-6D64-307779628063}"/>
                    </a:ext>
                  </a:extLst>
                </p:cNvPr>
                <p:cNvSpPr txBox="1"/>
                <p:nvPr/>
              </p:nvSpPr>
              <p:spPr>
                <a:xfrm>
                  <a:off x="11327261" y="1546321"/>
                  <a:ext cx="78354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i="0" dirty="0">
                    <a:solidFill>
                      <a:schemeClr val="accent5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68BBE18-08F3-AF0D-6D64-307779628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7261" y="1546321"/>
                  <a:ext cx="783548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4DBF8C-DF71-6C1D-4E91-F00CE0552D4E}"/>
                    </a:ext>
                  </a:extLst>
                </p:cNvPr>
                <p:cNvSpPr txBox="1"/>
                <p:nvPr/>
              </p:nvSpPr>
              <p:spPr>
                <a:xfrm>
                  <a:off x="9709655" y="5390642"/>
                  <a:ext cx="1115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4DBF8C-DF71-6C1D-4E91-F00CE0552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9655" y="5390642"/>
                  <a:ext cx="111588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1FB367D-53AF-7E97-D0C5-5F62B9CE105D}"/>
                    </a:ext>
                  </a:extLst>
                </p:cNvPr>
                <p:cNvSpPr txBox="1"/>
                <p:nvPr/>
              </p:nvSpPr>
              <p:spPr>
                <a:xfrm>
                  <a:off x="10693177" y="4696240"/>
                  <a:ext cx="1126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1FB367D-53AF-7E97-D0C5-5F62B9CE1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177" y="4696240"/>
                  <a:ext cx="112652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56E821-A1AF-77C7-8FDF-4A367782E51D}"/>
                    </a:ext>
                  </a:extLst>
                </p:cNvPr>
                <p:cNvSpPr txBox="1"/>
                <p:nvPr/>
              </p:nvSpPr>
              <p:spPr>
                <a:xfrm>
                  <a:off x="11185418" y="3596843"/>
                  <a:ext cx="1126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E56E821-A1AF-77C7-8FDF-4A367782E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5418" y="3596843"/>
                  <a:ext cx="112652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9BD722F-6F78-F1A3-092C-46A3335CC977}"/>
                    </a:ext>
                  </a:extLst>
                </p:cNvPr>
                <p:cNvSpPr txBox="1"/>
                <p:nvPr/>
              </p:nvSpPr>
              <p:spPr>
                <a:xfrm>
                  <a:off x="11314814" y="2167776"/>
                  <a:ext cx="78354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i="0" dirty="0">
                    <a:solidFill>
                      <a:schemeClr val="accent6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9BD722F-6F78-F1A3-092C-46A3335CC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4814" y="2167776"/>
                  <a:ext cx="783548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73EF20B-A902-89D3-31D2-3398FC8C2185}"/>
                </a:ext>
              </a:extLst>
            </p:cNvPr>
            <p:cNvCxnSpPr>
              <a:cxnSpLocks/>
              <a:stCxn id="29" idx="1"/>
              <a:endCxn id="22" idx="3"/>
            </p:cNvCxnSpPr>
            <p:nvPr/>
          </p:nvCxnSpPr>
          <p:spPr>
            <a:xfrm flipH="1" flipV="1">
              <a:off x="9630690" y="5213714"/>
              <a:ext cx="773847" cy="3290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11418AD-4CA3-7745-0198-364C889B4E55}"/>
                </a:ext>
              </a:extLst>
            </p:cNvPr>
            <p:cNvCxnSpPr>
              <a:cxnSpLocks/>
              <a:stCxn id="42" idx="1"/>
              <a:endCxn id="36" idx="3"/>
            </p:cNvCxnSpPr>
            <p:nvPr/>
          </p:nvCxnSpPr>
          <p:spPr>
            <a:xfrm flipH="1">
              <a:off x="10449560" y="4382003"/>
              <a:ext cx="667043" cy="15353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43BD739-5CD4-01FE-8AB5-E19A79ED6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7560" y="3234459"/>
              <a:ext cx="502119" cy="3171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6BC1189-9842-F7E2-CD39-C8FDC5150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3359" y="1887293"/>
              <a:ext cx="426320" cy="44699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D5E1AB-4FD4-D2E8-2C98-6B4F305C16BF}"/>
                </a:ext>
              </a:extLst>
            </p:cNvPr>
            <p:cNvSpPr txBox="1"/>
            <p:nvPr/>
          </p:nvSpPr>
          <p:spPr>
            <a:xfrm>
              <a:off x="8666997" y="5974406"/>
              <a:ext cx="3039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F5700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Figure 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: Path integral </a:t>
              </a:r>
              <a:r>
                <a:rPr lang="en-US" sz="1200" dirty="0">
                  <a:solidFill>
                    <a:srgbClr val="333F48"/>
                  </a:solidFill>
                  <a:latin typeface="Arial" panose="020B0604020202020204"/>
                  <a:ea typeface="Roboto Slab" pitchFamily="2" charset="0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ontrol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 with importance sampling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8E2EE0-7890-DDBE-6722-8CE336D608A4}"/>
              </a:ext>
            </a:extLst>
          </p:cNvPr>
          <p:cNvGrpSpPr/>
          <p:nvPr/>
        </p:nvGrpSpPr>
        <p:grpSpPr>
          <a:xfrm>
            <a:off x="7815314" y="1613377"/>
            <a:ext cx="4469011" cy="4917308"/>
            <a:chOff x="7803356" y="1376200"/>
            <a:chExt cx="4469011" cy="4917308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79A46C2-7395-37D0-1A50-334B9D564544}"/>
                </a:ext>
              </a:extLst>
            </p:cNvPr>
            <p:cNvSpPr/>
            <p:nvPr/>
          </p:nvSpPr>
          <p:spPr>
            <a:xfrm>
              <a:off x="7803356" y="1430232"/>
              <a:ext cx="2909454" cy="3501737"/>
            </a:xfrm>
            <a:custGeom>
              <a:avLst/>
              <a:gdLst>
                <a:gd name="connsiteX0" fmla="*/ 0 w 2909454"/>
                <a:gd name="connsiteY0" fmla="*/ 3501737 h 3501737"/>
                <a:gd name="connsiteX1" fmla="*/ 1995054 w 2909454"/>
                <a:gd name="connsiteY1" fmla="*/ 3075710 h 3501737"/>
                <a:gd name="connsiteX2" fmla="*/ 2680854 w 2909454"/>
                <a:gd name="connsiteY2" fmla="*/ 1745673 h 3501737"/>
                <a:gd name="connsiteX3" fmla="*/ 2660073 w 2909454"/>
                <a:gd name="connsiteY3" fmla="*/ 488373 h 3501737"/>
                <a:gd name="connsiteX4" fmla="*/ 2909454 w 2909454"/>
                <a:gd name="connsiteY4" fmla="*/ 0 h 35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9454" h="3501737">
                  <a:moveTo>
                    <a:pt x="0" y="3501737"/>
                  </a:moveTo>
                  <a:cubicBezTo>
                    <a:pt x="774122" y="3435062"/>
                    <a:pt x="1548245" y="3368387"/>
                    <a:pt x="1995054" y="3075710"/>
                  </a:cubicBezTo>
                  <a:cubicBezTo>
                    <a:pt x="2441863" y="2783033"/>
                    <a:pt x="2570018" y="2176896"/>
                    <a:pt x="2680854" y="1745673"/>
                  </a:cubicBezTo>
                  <a:cubicBezTo>
                    <a:pt x="2791690" y="1314450"/>
                    <a:pt x="2621973" y="779318"/>
                    <a:pt x="2660073" y="488373"/>
                  </a:cubicBezTo>
                  <a:cubicBezTo>
                    <a:pt x="2698173" y="197428"/>
                    <a:pt x="2803813" y="98714"/>
                    <a:pt x="2909454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C6C72F-6A51-C93A-8907-83C568B437DD}"/>
                </a:ext>
              </a:extLst>
            </p:cNvPr>
            <p:cNvSpPr/>
            <p:nvPr/>
          </p:nvSpPr>
          <p:spPr>
            <a:xfrm>
              <a:off x="7917656" y="1376200"/>
              <a:ext cx="3626427" cy="4189614"/>
            </a:xfrm>
            <a:custGeom>
              <a:avLst/>
              <a:gdLst>
                <a:gd name="connsiteX0" fmla="*/ 0 w 3626427"/>
                <a:gd name="connsiteY0" fmla="*/ 4189614 h 4189614"/>
                <a:gd name="connsiteX1" fmla="*/ 1953491 w 3626427"/>
                <a:gd name="connsiteY1" fmla="*/ 3929842 h 4189614"/>
                <a:gd name="connsiteX2" fmla="*/ 3179618 w 3626427"/>
                <a:gd name="connsiteY2" fmla="*/ 2755669 h 4189614"/>
                <a:gd name="connsiteX3" fmla="*/ 3418609 w 3626427"/>
                <a:gd name="connsiteY3" fmla="*/ 1404851 h 4189614"/>
                <a:gd name="connsiteX4" fmla="*/ 3345873 w 3626427"/>
                <a:gd name="connsiteY4" fmla="*/ 750223 h 4189614"/>
                <a:gd name="connsiteX5" fmla="*/ 3553691 w 3626427"/>
                <a:gd name="connsiteY5" fmla="*/ 116378 h 4189614"/>
                <a:gd name="connsiteX6" fmla="*/ 3626427 w 3626427"/>
                <a:gd name="connsiteY6" fmla="*/ 2078 h 41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6427" h="4189614">
                  <a:moveTo>
                    <a:pt x="0" y="4189614"/>
                  </a:moveTo>
                  <a:cubicBezTo>
                    <a:pt x="711777" y="4179223"/>
                    <a:pt x="1423555" y="4168833"/>
                    <a:pt x="1953491" y="3929842"/>
                  </a:cubicBezTo>
                  <a:cubicBezTo>
                    <a:pt x="2483427" y="3690851"/>
                    <a:pt x="2935432" y="3176501"/>
                    <a:pt x="3179618" y="2755669"/>
                  </a:cubicBezTo>
                  <a:cubicBezTo>
                    <a:pt x="3423804" y="2334837"/>
                    <a:pt x="3390900" y="1739092"/>
                    <a:pt x="3418609" y="1404851"/>
                  </a:cubicBezTo>
                  <a:cubicBezTo>
                    <a:pt x="3446318" y="1070610"/>
                    <a:pt x="3323359" y="964968"/>
                    <a:pt x="3345873" y="750223"/>
                  </a:cubicBezTo>
                  <a:cubicBezTo>
                    <a:pt x="3368387" y="535477"/>
                    <a:pt x="3506932" y="241069"/>
                    <a:pt x="3553691" y="116378"/>
                  </a:cubicBezTo>
                  <a:cubicBezTo>
                    <a:pt x="3600450" y="-8313"/>
                    <a:pt x="3613438" y="-3118"/>
                    <a:pt x="3626427" y="2078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7B39220-01F8-1734-4EBB-AAD45324F904}"/>
                </a:ext>
              </a:extLst>
            </p:cNvPr>
            <p:cNvSpPr/>
            <p:nvPr/>
          </p:nvSpPr>
          <p:spPr>
            <a:xfrm rot="21409395">
              <a:off x="7812155" y="5077441"/>
              <a:ext cx="914400" cy="342900"/>
            </a:xfrm>
            <a:prstGeom prst="rect">
              <a:avLst/>
            </a:prstGeom>
            <a:solidFill>
              <a:srgbClr val="BF5700"/>
            </a:solidFill>
            <a:ln w="1905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4500156-AF7A-F143-738F-D34E3950166A}"/>
                </a:ext>
              </a:extLst>
            </p:cNvPr>
            <p:cNvSpPr/>
            <p:nvPr/>
          </p:nvSpPr>
          <p:spPr>
            <a:xfrm>
              <a:off x="8223635" y="520317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5CE8448-35EA-CC58-6299-96D2226D79AC}"/>
                </a:ext>
              </a:extLst>
            </p:cNvPr>
            <p:cNvSpPr/>
            <p:nvPr/>
          </p:nvSpPr>
          <p:spPr>
            <a:xfrm>
              <a:off x="8305800" y="1828394"/>
              <a:ext cx="2108243" cy="3417282"/>
            </a:xfrm>
            <a:custGeom>
              <a:avLst/>
              <a:gdLst>
                <a:gd name="connsiteX0" fmla="*/ 0 w 2108243"/>
                <a:gd name="connsiteY0" fmla="*/ 3417282 h 3417282"/>
                <a:gd name="connsiteX1" fmla="*/ 1181100 w 2108243"/>
                <a:gd name="connsiteY1" fmla="*/ 3160107 h 3417282"/>
                <a:gd name="connsiteX2" fmla="*/ 1914525 w 2108243"/>
                <a:gd name="connsiteY2" fmla="*/ 2379057 h 3417282"/>
                <a:gd name="connsiteX3" fmla="*/ 2105025 w 2108243"/>
                <a:gd name="connsiteY3" fmla="*/ 1731357 h 3417282"/>
                <a:gd name="connsiteX4" fmla="*/ 2019300 w 2108243"/>
                <a:gd name="connsiteY4" fmla="*/ 845532 h 3417282"/>
                <a:gd name="connsiteX5" fmla="*/ 1828800 w 2108243"/>
                <a:gd name="connsiteY5" fmla="*/ 121632 h 3417282"/>
                <a:gd name="connsiteX6" fmla="*/ 1800225 w 2108243"/>
                <a:gd name="connsiteY6" fmla="*/ 7332 h 34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243" h="3417282">
                  <a:moveTo>
                    <a:pt x="0" y="3417282"/>
                  </a:moveTo>
                  <a:cubicBezTo>
                    <a:pt x="431006" y="3375213"/>
                    <a:pt x="862013" y="3333144"/>
                    <a:pt x="1181100" y="3160107"/>
                  </a:cubicBezTo>
                  <a:cubicBezTo>
                    <a:pt x="1500187" y="2987070"/>
                    <a:pt x="1760538" y="2617182"/>
                    <a:pt x="1914525" y="2379057"/>
                  </a:cubicBezTo>
                  <a:cubicBezTo>
                    <a:pt x="2068513" y="2140932"/>
                    <a:pt x="2087563" y="1986944"/>
                    <a:pt x="2105025" y="1731357"/>
                  </a:cubicBezTo>
                  <a:cubicBezTo>
                    <a:pt x="2122487" y="1475770"/>
                    <a:pt x="2065338" y="1113820"/>
                    <a:pt x="2019300" y="845532"/>
                  </a:cubicBezTo>
                  <a:cubicBezTo>
                    <a:pt x="1973262" y="577244"/>
                    <a:pt x="1865312" y="261332"/>
                    <a:pt x="1828800" y="121632"/>
                  </a:cubicBezTo>
                  <a:cubicBezTo>
                    <a:pt x="1792288" y="-18068"/>
                    <a:pt x="1796256" y="-5368"/>
                    <a:pt x="1800225" y="7332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C9B9616-8583-4802-FC7C-3344275B37F4}"/>
                </a:ext>
              </a:extLst>
            </p:cNvPr>
            <p:cNvSpPr/>
            <p:nvPr/>
          </p:nvSpPr>
          <p:spPr>
            <a:xfrm>
              <a:off x="8286750" y="1743939"/>
              <a:ext cx="2909454" cy="3501737"/>
            </a:xfrm>
            <a:custGeom>
              <a:avLst/>
              <a:gdLst>
                <a:gd name="connsiteX0" fmla="*/ 0 w 3087016"/>
                <a:gd name="connsiteY0" fmla="*/ 3800475 h 3800475"/>
                <a:gd name="connsiteX1" fmla="*/ 1295400 w 3087016"/>
                <a:gd name="connsiteY1" fmla="*/ 3686175 h 3800475"/>
                <a:gd name="connsiteX2" fmla="*/ 1924050 w 3087016"/>
                <a:gd name="connsiteY2" fmla="*/ 3190875 h 3800475"/>
                <a:gd name="connsiteX3" fmla="*/ 2409825 w 3087016"/>
                <a:gd name="connsiteY3" fmla="*/ 2295525 h 3800475"/>
                <a:gd name="connsiteX4" fmla="*/ 2714625 w 3087016"/>
                <a:gd name="connsiteY4" fmla="*/ 1047750 h 3800475"/>
                <a:gd name="connsiteX5" fmla="*/ 3028950 w 3087016"/>
                <a:gd name="connsiteY5" fmla="*/ 219075 h 3800475"/>
                <a:gd name="connsiteX6" fmla="*/ 3086100 w 3087016"/>
                <a:gd name="connsiteY6" fmla="*/ 0 h 380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016" h="3800475">
                  <a:moveTo>
                    <a:pt x="0" y="3800475"/>
                  </a:moveTo>
                  <a:cubicBezTo>
                    <a:pt x="487362" y="3794125"/>
                    <a:pt x="974725" y="3787775"/>
                    <a:pt x="1295400" y="3686175"/>
                  </a:cubicBezTo>
                  <a:cubicBezTo>
                    <a:pt x="1616075" y="3584575"/>
                    <a:pt x="1738313" y="3422650"/>
                    <a:pt x="1924050" y="3190875"/>
                  </a:cubicBezTo>
                  <a:cubicBezTo>
                    <a:pt x="2109787" y="2959100"/>
                    <a:pt x="2278063" y="2652712"/>
                    <a:pt x="2409825" y="2295525"/>
                  </a:cubicBezTo>
                  <a:cubicBezTo>
                    <a:pt x="2541587" y="1938338"/>
                    <a:pt x="2611438" y="1393825"/>
                    <a:pt x="2714625" y="1047750"/>
                  </a:cubicBezTo>
                  <a:cubicBezTo>
                    <a:pt x="2817813" y="701675"/>
                    <a:pt x="2967037" y="393700"/>
                    <a:pt x="3028950" y="219075"/>
                  </a:cubicBezTo>
                  <a:cubicBezTo>
                    <a:pt x="3090863" y="44450"/>
                    <a:pt x="3088481" y="22225"/>
                    <a:pt x="308610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A2DDB7-2EF9-94B8-F08E-4212B6DB541A}"/>
                </a:ext>
              </a:extLst>
            </p:cNvPr>
            <p:cNvSpPr/>
            <p:nvPr/>
          </p:nvSpPr>
          <p:spPr>
            <a:xfrm>
              <a:off x="8296275" y="3378776"/>
              <a:ext cx="3810000" cy="2078427"/>
            </a:xfrm>
            <a:custGeom>
              <a:avLst/>
              <a:gdLst>
                <a:gd name="connsiteX0" fmla="*/ 0 w 3810000"/>
                <a:gd name="connsiteY0" fmla="*/ 1876425 h 2078427"/>
                <a:gd name="connsiteX1" fmla="*/ 1000125 w 3810000"/>
                <a:gd name="connsiteY1" fmla="*/ 1990725 h 2078427"/>
                <a:gd name="connsiteX2" fmla="*/ 2009775 w 3810000"/>
                <a:gd name="connsiteY2" fmla="*/ 2076450 h 2078427"/>
                <a:gd name="connsiteX3" fmla="*/ 3114675 w 3810000"/>
                <a:gd name="connsiteY3" fmla="*/ 1905000 h 2078427"/>
                <a:gd name="connsiteX4" fmla="*/ 3619500 w 3810000"/>
                <a:gd name="connsiteY4" fmla="*/ 1190625 h 2078427"/>
                <a:gd name="connsiteX5" fmla="*/ 3810000 w 3810000"/>
                <a:gd name="connsiteY5" fmla="*/ 0 h 207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0" h="2078427">
                  <a:moveTo>
                    <a:pt x="0" y="1876425"/>
                  </a:moveTo>
                  <a:lnTo>
                    <a:pt x="1000125" y="1990725"/>
                  </a:lnTo>
                  <a:cubicBezTo>
                    <a:pt x="1335088" y="2024063"/>
                    <a:pt x="1657350" y="2090737"/>
                    <a:pt x="2009775" y="2076450"/>
                  </a:cubicBezTo>
                  <a:cubicBezTo>
                    <a:pt x="2362200" y="2062163"/>
                    <a:pt x="2846388" y="2052637"/>
                    <a:pt x="3114675" y="1905000"/>
                  </a:cubicBezTo>
                  <a:cubicBezTo>
                    <a:pt x="3382962" y="1757363"/>
                    <a:pt x="3503612" y="1508125"/>
                    <a:pt x="3619500" y="1190625"/>
                  </a:cubicBezTo>
                  <a:cubicBezTo>
                    <a:pt x="3735388" y="873125"/>
                    <a:pt x="3772694" y="436562"/>
                    <a:pt x="3810000" y="0"/>
                  </a:cubicBez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D386ED2-AB9D-26A3-A7B4-7F59E44CBEA8}"/>
                </a:ext>
              </a:extLst>
            </p:cNvPr>
            <p:cNvSpPr/>
            <p:nvPr/>
          </p:nvSpPr>
          <p:spPr>
            <a:xfrm>
              <a:off x="9371610" y="4917695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4D164A-EC23-A748-3A21-70378E4E643D}"/>
                </a:ext>
              </a:extLst>
            </p:cNvPr>
            <p:cNvSpPr/>
            <p:nvPr/>
          </p:nvSpPr>
          <p:spPr>
            <a:xfrm>
              <a:off x="9972083" y="4417989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77777F-8129-543F-3D17-6401B37D93B3}"/>
                </a:ext>
              </a:extLst>
            </p:cNvPr>
            <p:cNvSpPr/>
            <p:nvPr/>
          </p:nvSpPr>
          <p:spPr>
            <a:xfrm>
              <a:off x="10339998" y="3593856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D97CF8E-ECA3-E5D8-86A6-998989BEC252}"/>
                </a:ext>
              </a:extLst>
            </p:cNvPr>
            <p:cNvSpPr/>
            <p:nvPr/>
          </p:nvSpPr>
          <p:spPr>
            <a:xfrm>
              <a:off x="10271803" y="2703022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5C19B2B-ED37-AE2E-8FC4-A3C6631EC903}"/>
                </a:ext>
              </a:extLst>
            </p:cNvPr>
            <p:cNvSpPr/>
            <p:nvPr/>
          </p:nvSpPr>
          <p:spPr>
            <a:xfrm>
              <a:off x="9524010" y="5070095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86568D-DCCF-8CCB-84E4-EA9403835D12}"/>
                </a:ext>
              </a:extLst>
            </p:cNvPr>
            <p:cNvSpPr/>
            <p:nvPr/>
          </p:nvSpPr>
          <p:spPr>
            <a:xfrm>
              <a:off x="10137760" y="4486569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9F00938-AFFD-183A-8E44-CB49260DB5B9}"/>
                </a:ext>
              </a:extLst>
            </p:cNvPr>
            <p:cNvSpPr/>
            <p:nvPr/>
          </p:nvSpPr>
          <p:spPr>
            <a:xfrm>
              <a:off x="10557979" y="3593856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81AB83B-0EA4-6AE8-BD63-B3C3700C4ADF}"/>
                </a:ext>
              </a:extLst>
            </p:cNvPr>
            <p:cNvSpPr/>
            <p:nvPr/>
          </p:nvSpPr>
          <p:spPr>
            <a:xfrm>
              <a:off x="10758530" y="2703022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B2D6D2D-A136-BA8B-0F05-D1D817ECF896}"/>
                </a:ext>
              </a:extLst>
            </p:cNvPr>
            <p:cNvSpPr/>
            <p:nvPr/>
          </p:nvSpPr>
          <p:spPr>
            <a:xfrm>
              <a:off x="9539379" y="5344512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888386A-0242-65C3-C51E-A592DFAD57E2}"/>
                </a:ext>
              </a:extLst>
            </p:cNvPr>
            <p:cNvSpPr/>
            <p:nvPr/>
          </p:nvSpPr>
          <p:spPr>
            <a:xfrm>
              <a:off x="10420819" y="5391457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8F365A4-5819-B288-A35F-3CC74759F0C8}"/>
                </a:ext>
              </a:extLst>
            </p:cNvPr>
            <p:cNvSpPr/>
            <p:nvPr/>
          </p:nvSpPr>
          <p:spPr>
            <a:xfrm>
              <a:off x="11362604" y="5235247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BD82665-CA96-F518-A939-E0FEC7A08771}"/>
                </a:ext>
              </a:extLst>
            </p:cNvPr>
            <p:cNvSpPr/>
            <p:nvPr/>
          </p:nvSpPr>
          <p:spPr>
            <a:xfrm>
              <a:off x="11877320" y="4486569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57816E7-ABD7-AA15-FC37-2DAE2CB86C6B}"/>
                    </a:ext>
                  </a:extLst>
                </p:cNvPr>
                <p:cNvSpPr txBox="1"/>
                <p:nvPr/>
              </p:nvSpPr>
              <p:spPr>
                <a:xfrm>
                  <a:off x="8966445" y="4674499"/>
                  <a:ext cx="472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E57816E7-ABD7-AA15-FC37-2DAE2CB86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445" y="4674499"/>
                  <a:ext cx="47262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CC05E54-5D11-AC89-9843-F0FE58A705E9}"/>
                    </a:ext>
                  </a:extLst>
                </p:cNvPr>
                <p:cNvSpPr txBox="1"/>
                <p:nvPr/>
              </p:nvSpPr>
              <p:spPr>
                <a:xfrm>
                  <a:off x="9524010" y="4125315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CC05E54-5D11-AC89-9843-F0FE58A70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4010" y="4125315"/>
                  <a:ext cx="47795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258FFBA-210C-8189-2452-278D00FD6AAF}"/>
                    </a:ext>
                  </a:extLst>
                </p:cNvPr>
                <p:cNvSpPr txBox="1"/>
                <p:nvPr/>
              </p:nvSpPr>
              <p:spPr>
                <a:xfrm>
                  <a:off x="9878412" y="342521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258FFBA-210C-8189-2452-278D00FD6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412" y="3425217"/>
                  <a:ext cx="477951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C294700-E512-56ED-71D2-BEB880F1B68F}"/>
                    </a:ext>
                  </a:extLst>
                </p:cNvPr>
                <p:cNvSpPr txBox="1"/>
                <p:nvPr/>
              </p:nvSpPr>
              <p:spPr>
                <a:xfrm>
                  <a:off x="9848281" y="259548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C294700-E512-56ED-71D2-BEB880F1B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281" y="2595488"/>
                  <a:ext cx="47795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79B9D03-6E9B-9EF0-9EEE-C1CDAA39F458}"/>
                    </a:ext>
                  </a:extLst>
                </p:cNvPr>
                <p:cNvSpPr txBox="1"/>
                <p:nvPr/>
              </p:nvSpPr>
              <p:spPr>
                <a:xfrm>
                  <a:off x="9623697" y="4925762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79B9D03-6E9B-9EF0-9EEE-C1CDAA39F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697" y="4925762"/>
                  <a:ext cx="472630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161BC2A-1CDF-4D85-3AA7-D0251202172B}"/>
                    </a:ext>
                  </a:extLst>
                </p:cNvPr>
                <p:cNvSpPr txBox="1"/>
                <p:nvPr/>
              </p:nvSpPr>
              <p:spPr>
                <a:xfrm>
                  <a:off x="10170484" y="451492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161BC2A-1CDF-4D85-3AA7-D02512021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484" y="4514928"/>
                  <a:ext cx="477951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ECF2785-6941-390A-A966-515BF2C1674A}"/>
                    </a:ext>
                  </a:extLst>
                </p:cNvPr>
                <p:cNvSpPr txBox="1"/>
                <p:nvPr/>
              </p:nvSpPr>
              <p:spPr>
                <a:xfrm>
                  <a:off x="10581843" y="3600741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ECF2785-6941-390A-A966-515BF2C16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1843" y="3600741"/>
                  <a:ext cx="47795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FE35409-4378-E363-25BE-B25706E570BC}"/>
                    </a:ext>
                  </a:extLst>
                </p:cNvPr>
                <p:cNvSpPr txBox="1"/>
                <p:nvPr/>
              </p:nvSpPr>
              <p:spPr>
                <a:xfrm>
                  <a:off x="10797942" y="2703022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FE35409-4378-E363-25BE-B25706E57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7942" y="2703022"/>
                  <a:ext cx="477951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3276D4C-E303-A52F-C57D-F65E7B190D9C}"/>
                    </a:ext>
                  </a:extLst>
                </p:cNvPr>
                <p:cNvSpPr txBox="1"/>
                <p:nvPr/>
              </p:nvSpPr>
              <p:spPr>
                <a:xfrm>
                  <a:off x="9606624" y="5366670"/>
                  <a:ext cx="472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3276D4C-E303-A52F-C57D-F65E7B190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624" y="5366670"/>
                  <a:ext cx="47263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D4A72E4-92B4-722B-55EE-D98C9F9D14F7}"/>
                    </a:ext>
                  </a:extLst>
                </p:cNvPr>
                <p:cNvSpPr txBox="1"/>
                <p:nvPr/>
              </p:nvSpPr>
              <p:spPr>
                <a:xfrm>
                  <a:off x="10302958" y="5474966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D4A72E4-92B4-722B-55EE-D98C9F9D1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958" y="5474966"/>
                  <a:ext cx="477951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1106190-25DB-565B-F466-3CD8FF702C24}"/>
                    </a:ext>
                  </a:extLst>
                </p:cNvPr>
                <p:cNvSpPr txBox="1"/>
                <p:nvPr/>
              </p:nvSpPr>
              <p:spPr>
                <a:xfrm>
                  <a:off x="11393938" y="5303827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1106190-25DB-565B-F466-3CD8FF702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938" y="5303827"/>
                  <a:ext cx="477951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1C7045E-8FB3-D6AB-397E-A5200ED7A2F0}"/>
                    </a:ext>
                  </a:extLst>
                </p:cNvPr>
                <p:cNvSpPr txBox="1"/>
                <p:nvPr/>
              </p:nvSpPr>
              <p:spPr>
                <a:xfrm>
                  <a:off x="11794416" y="4596618"/>
                  <a:ext cx="4779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1C7045E-8FB3-D6AB-397E-A5200ED7A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4416" y="4596618"/>
                  <a:ext cx="477951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8AA685-D974-03D0-3B0C-C4CA655B0401}"/>
                </a:ext>
              </a:extLst>
            </p:cNvPr>
            <p:cNvSpPr txBox="1"/>
            <p:nvPr/>
          </p:nvSpPr>
          <p:spPr>
            <a:xfrm>
              <a:off x="8143604" y="2407760"/>
              <a:ext cx="822841" cy="1345048"/>
            </a:xfrm>
            <a:prstGeom prst="rect">
              <a:avLst/>
            </a:prstGeom>
            <a:noFill/>
            <a:ln w="19050">
              <a:solidFill>
                <a:srgbClr val="BF5700"/>
              </a:solidFill>
              <a:prstDash val="dash"/>
            </a:ln>
          </p:spPr>
          <p:txBody>
            <a:bodyPr wrap="square" rtlCol="0" anchor="t">
              <a:spAutoFit/>
            </a:bodyPr>
            <a:lstStyle/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Costs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lang="en-US" sz="1400" dirty="0">
                  <a:solidFill>
                    <a:schemeClr val="accent5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100</a:t>
              </a:r>
            </a:p>
            <a:p>
              <a:pPr marR="0" lvl="0" algn="l" defTabSz="228600" rtl="0" eaLnBrk="1" fontAlgn="auto" latinLnBrk="0" hangingPunct="1">
                <a:lnSpc>
                  <a:spcPct val="150000"/>
                </a:lnSpc>
                <a:spcAft>
                  <a:spcPts val="0"/>
                </a:spcAft>
                <a:buClr>
                  <a:srgbClr val="BF5700"/>
                </a:buClr>
                <a:buSzPct val="125000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2000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C5A84A4-9DD5-1DD4-8D26-BBD33E07F2CC}"/>
                </a:ext>
              </a:extLst>
            </p:cNvPr>
            <p:cNvSpPr txBox="1"/>
            <p:nvPr/>
          </p:nvSpPr>
          <p:spPr>
            <a:xfrm>
              <a:off x="8681479" y="6016509"/>
              <a:ext cx="3039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BF5700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Figure 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: Path integral </a:t>
              </a:r>
              <a:r>
                <a:rPr lang="en-US" sz="1200" dirty="0">
                  <a:solidFill>
                    <a:srgbClr val="333F48"/>
                  </a:solidFill>
                  <a:latin typeface="Arial" panose="020B0604020202020204"/>
                  <a:ea typeface="Roboto Slab" pitchFamily="2" charset="0"/>
                </a:rPr>
                <a:t>c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Arial" panose="020B0604020202020204"/>
                  <a:ea typeface="Roboto Slab" pitchFamily="2" charset="0"/>
                  <a:cs typeface="+mn-cs"/>
                </a:rPr>
                <a:t>ontrol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/>
                <a:ea typeface="Roboto Slab" pitchFamily="2" charset="0"/>
                <a:cs typeface="+mn-cs"/>
              </a:endParaRPr>
            </a:p>
          </p:txBody>
        </p:sp>
      </p:grp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A69D773-98B0-52C2-AFC5-97BC43ABD820}"/>
              </a:ext>
            </a:extLst>
          </p:cNvPr>
          <p:cNvSpPr/>
          <p:nvPr/>
        </p:nvSpPr>
        <p:spPr>
          <a:xfrm>
            <a:off x="322355" y="2342653"/>
            <a:ext cx="5156200" cy="685644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F452E79-8784-B05D-C7B4-96A6373F6CC3}"/>
              </a:ext>
            </a:extLst>
          </p:cNvPr>
          <p:cNvSpPr/>
          <p:nvPr/>
        </p:nvSpPr>
        <p:spPr>
          <a:xfrm>
            <a:off x="5405120" y="3819852"/>
            <a:ext cx="1957768" cy="387397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02DB565-E4E9-2773-AFD1-CE3B6FE4C00B}"/>
              </a:ext>
            </a:extLst>
          </p:cNvPr>
          <p:cNvSpPr/>
          <p:nvPr/>
        </p:nvSpPr>
        <p:spPr>
          <a:xfrm>
            <a:off x="3641038" y="4990407"/>
            <a:ext cx="317187" cy="316495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UT-Theme">
  <a:themeElements>
    <a:clrScheme name="UT">
      <a:dk1>
        <a:srgbClr val="333F48"/>
      </a:dk1>
      <a:lt1>
        <a:srgbClr val="FFFFFF"/>
      </a:lt1>
      <a:dk2>
        <a:srgbClr val="BF5700"/>
      </a:dk2>
      <a:lt2>
        <a:srgbClr val="FFFFFF"/>
      </a:lt2>
      <a:accent1>
        <a:srgbClr val="F8971F"/>
      </a:accent1>
      <a:accent2>
        <a:srgbClr val="FFD600"/>
      </a:accent2>
      <a:accent3>
        <a:srgbClr val="A6CD57"/>
      </a:accent3>
      <a:accent4>
        <a:srgbClr val="005F86"/>
      </a:accent4>
      <a:accent5>
        <a:srgbClr val="5B9BD5"/>
      </a:accent5>
      <a:accent6>
        <a:srgbClr val="9CADB7"/>
      </a:accent6>
      <a:hlink>
        <a:srgbClr val="BF5700"/>
      </a:hlink>
      <a:folHlink>
        <a:srgbClr val="BF5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3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6000" smtClean="0">
            <a:latin typeface="Montserrat Black" panose="00000A00000000000000" pitchFamily="50" charset="0"/>
            <a:ea typeface="Roboto Slab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-Theme" id="{D16FE7CF-F23E-3F49-B460-1D086A6DCFBD}" vid="{9C78496B-9871-A644-BC61-45D0E5402DB1}"/>
    </a:ext>
  </a:extLst>
</a:theme>
</file>

<file path=ppt/theme/theme2.xml><?xml version="1.0" encoding="utf-8"?>
<a:theme xmlns:a="http://schemas.openxmlformats.org/drawingml/2006/main" name="1_UT-Theme">
  <a:themeElements>
    <a:clrScheme name="UT">
      <a:dk1>
        <a:srgbClr val="333F48"/>
      </a:dk1>
      <a:lt1>
        <a:srgbClr val="FFFFFF"/>
      </a:lt1>
      <a:dk2>
        <a:srgbClr val="BF5700"/>
      </a:dk2>
      <a:lt2>
        <a:srgbClr val="FFFFFF"/>
      </a:lt2>
      <a:accent1>
        <a:srgbClr val="F8971F"/>
      </a:accent1>
      <a:accent2>
        <a:srgbClr val="FFD600"/>
      </a:accent2>
      <a:accent3>
        <a:srgbClr val="A6CD57"/>
      </a:accent3>
      <a:accent4>
        <a:srgbClr val="005F86"/>
      </a:accent4>
      <a:accent5>
        <a:srgbClr val="5B9BD5"/>
      </a:accent5>
      <a:accent6>
        <a:srgbClr val="9CADB7"/>
      </a:accent6>
      <a:hlink>
        <a:srgbClr val="BF5700"/>
      </a:hlink>
      <a:folHlink>
        <a:srgbClr val="BF5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3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>
              <a:lumMod val="9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6000" smtClean="0">
            <a:latin typeface="Montserrat Black" panose="00000A00000000000000" pitchFamily="50" charset="0"/>
            <a:ea typeface="Roboto Slab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-Theme" id="{D16FE7CF-F23E-3F49-B460-1D086A6DCFBD}" vid="{9C78496B-9871-A644-BC61-45D0E5402DB1}"/>
    </a:ext>
  </a:extLst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1908</Words>
  <Application>Microsoft Office PowerPoint</Application>
  <PresentationFormat>Widescreen</PresentationFormat>
  <Paragraphs>354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Arial Black</vt:lpstr>
      <vt:lpstr>Calibri</vt:lpstr>
      <vt:lpstr>Cambria Math</vt:lpstr>
      <vt:lpstr>Courier New</vt:lpstr>
      <vt:lpstr>Open Sans</vt:lpstr>
      <vt:lpstr>Wingdings</vt:lpstr>
      <vt:lpstr>UT-Theme</vt:lpstr>
      <vt:lpstr>1_UT-Theme</vt:lpstr>
      <vt:lpstr>16-9 White Backgroud</vt:lpstr>
      <vt:lpstr>1_16-9 White Backgroud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Martin, Christopher</dc:creator>
  <cp:lastModifiedBy>Martin, Christopher</cp:lastModifiedBy>
  <cp:revision>593</cp:revision>
  <dcterms:created xsi:type="dcterms:W3CDTF">2024-10-10T18:01:49Z</dcterms:created>
  <dcterms:modified xsi:type="dcterms:W3CDTF">2025-10-06T21:28:50Z</dcterms:modified>
</cp:coreProperties>
</file>